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Lst>
  <p:notesMasterIdLst>
    <p:notesMasterId r:id="rId51"/>
  </p:notesMasterIdLst>
  <p:sldIdLst>
    <p:sldId id="391" r:id="rId3"/>
    <p:sldId id="392" r:id="rId4"/>
    <p:sldId id="336" r:id="rId5"/>
    <p:sldId id="393" r:id="rId6"/>
    <p:sldId id="320" r:id="rId7"/>
    <p:sldId id="325" r:id="rId8"/>
    <p:sldId id="389" r:id="rId9"/>
    <p:sldId id="297" r:id="rId10"/>
    <p:sldId id="324" r:id="rId11"/>
    <p:sldId id="283" r:id="rId12"/>
    <p:sldId id="272" r:id="rId13"/>
    <p:sldId id="274" r:id="rId14"/>
    <p:sldId id="333" r:id="rId15"/>
    <p:sldId id="371" r:id="rId16"/>
    <p:sldId id="366" r:id="rId17"/>
    <p:sldId id="351" r:id="rId18"/>
    <p:sldId id="373" r:id="rId19"/>
    <p:sldId id="372" r:id="rId20"/>
    <p:sldId id="350" r:id="rId21"/>
    <p:sldId id="352" r:id="rId22"/>
    <p:sldId id="353" r:id="rId23"/>
    <p:sldId id="339" r:id="rId24"/>
    <p:sldId id="291" r:id="rId25"/>
    <p:sldId id="368" r:id="rId26"/>
    <p:sldId id="344" r:id="rId27"/>
    <p:sldId id="360" r:id="rId28"/>
    <p:sldId id="301" r:id="rId29"/>
    <p:sldId id="370" r:id="rId30"/>
    <p:sldId id="286" r:id="rId31"/>
    <p:sldId id="318" r:id="rId32"/>
    <p:sldId id="273" r:id="rId33"/>
    <p:sldId id="262" r:id="rId34"/>
    <p:sldId id="383" r:id="rId35"/>
    <p:sldId id="382" r:id="rId36"/>
    <p:sldId id="381" r:id="rId37"/>
    <p:sldId id="386" r:id="rId38"/>
    <p:sldId id="384" r:id="rId39"/>
    <p:sldId id="385" r:id="rId40"/>
    <p:sldId id="277" r:id="rId41"/>
    <p:sldId id="275" r:id="rId42"/>
    <p:sldId id="378" r:id="rId43"/>
    <p:sldId id="330" r:id="rId44"/>
    <p:sldId id="331" r:id="rId45"/>
    <p:sldId id="332" r:id="rId46"/>
    <p:sldId id="345" r:id="rId47"/>
    <p:sldId id="388" r:id="rId48"/>
    <p:sldId id="365" r:id="rId49"/>
    <p:sldId id="363" r:id="rId5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p Desk" initials="HD" lastIdx="1" clrIdx="0">
    <p:extLst>
      <p:ext uri="{19B8F6BF-5375-455C-9EA6-DF929625EA0E}">
        <p15:presenceInfo xmlns="" xmlns:p15="http://schemas.microsoft.com/office/powerpoint/2012/main" userId="S-1-5-21-698577368-556424204-281947949-152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79109"/>
    <a:srgbClr val="F2B800"/>
    <a:srgbClr val="C09200"/>
    <a:srgbClr val="F5430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9" autoAdjust="0"/>
    <p:restoredTop sz="88628" autoAdjust="0"/>
  </p:normalViewPr>
  <p:slideViewPr>
    <p:cSldViewPr snapToGrid="0">
      <p:cViewPr varScale="1">
        <p:scale>
          <a:sx n="70" d="100"/>
          <a:sy n="70" d="100"/>
        </p:scale>
        <p:origin x="-656" y="-75"/>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27F51D9-C2A3-4175-9D04-7F3B5BE248D6}" type="datetimeFigureOut">
              <a:rPr lang="en-US" smtClean="0"/>
              <a:pPr/>
              <a:t>5/20/2016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3341CDB-BA39-4E4B-8051-1738A25C7CD5}" type="slidenum">
              <a:rPr lang="en-US" smtClean="0"/>
              <a:pPr/>
              <a:t>‹#›</a:t>
            </a:fld>
            <a:endParaRPr lang="en-US"/>
          </a:p>
        </p:txBody>
      </p:sp>
    </p:spTree>
    <p:extLst>
      <p:ext uri="{BB962C8B-B14F-4D97-AF65-F5344CB8AC3E}">
        <p14:creationId xmlns="" xmlns:p14="http://schemas.microsoft.com/office/powerpoint/2010/main" val="192780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magicicada.org/about/species_pages/m_sdecula.php"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www.magicicada.org/about/species_pages/m_sdecim.php" TargetMode="External"/><Relationship Id="rId4" Type="http://schemas.openxmlformats.org/officeDocument/2006/relationships/hyperlink" Target="http://www.magicicada.org/about/species_pages/m_scassini.ph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http://www.thepeoplehistory.com/1999.html</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3</a:t>
            </a:fld>
            <a:endParaRPr lang="en-US"/>
          </a:p>
        </p:txBody>
      </p:sp>
    </p:spTree>
    <p:extLst>
      <p:ext uri="{BB962C8B-B14F-4D97-AF65-F5344CB8AC3E}">
        <p14:creationId xmlns="" xmlns:p14="http://schemas.microsoft.com/office/powerpoint/2010/main" val="318400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 species </a:t>
            </a:r>
            <a:r>
              <a:rPr lang="en-US" dirty="0" err="1" smtClean="0"/>
              <a:t>Cicadetta</a:t>
            </a:r>
            <a:r>
              <a:rPr lang="en-US" dirty="0" smtClean="0"/>
              <a:t>, </a:t>
            </a:r>
            <a:r>
              <a:rPr lang="en-US" sz="1200" b="0" i="1" u="none" strike="noStrike" kern="1200" baseline="0" dirty="0" err="1" smtClean="0">
                <a:solidFill>
                  <a:schemeClr val="tx1"/>
                </a:solidFill>
                <a:latin typeface="+mn-lt"/>
                <a:ea typeface="+mn-ea"/>
                <a:cs typeface="+mn-cs"/>
              </a:rPr>
              <a:t>Neocicada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13</a:t>
            </a:fld>
            <a:endParaRPr lang="en-US"/>
          </a:p>
        </p:txBody>
      </p:sp>
    </p:spTree>
    <p:extLst>
      <p:ext uri="{BB962C8B-B14F-4D97-AF65-F5344CB8AC3E}">
        <p14:creationId xmlns="" xmlns:p14="http://schemas.microsoft.com/office/powerpoint/2010/main" val="370895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Identification: http://www.cicadamania.com/where.html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15</a:t>
            </a:fld>
            <a:endParaRPr lang="en-US"/>
          </a:p>
        </p:txBody>
      </p:sp>
    </p:spTree>
    <p:extLst>
      <p:ext uri="{BB962C8B-B14F-4D97-AF65-F5344CB8AC3E}">
        <p14:creationId xmlns="" xmlns:p14="http://schemas.microsoft.com/office/powerpoint/2010/main" val="3396503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Identification: http://www.cicadamania.com/where.html</a:t>
            </a:r>
          </a:p>
          <a:p>
            <a:endParaRPr lang="en-US" dirty="0" smtClean="0"/>
          </a:p>
          <a:p>
            <a:r>
              <a:rPr lang="en-US" dirty="0" smtClean="0"/>
              <a:t>Tibia and femur.</a:t>
            </a:r>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16</a:t>
            </a:fld>
            <a:endParaRPr lang="en-US"/>
          </a:p>
        </p:txBody>
      </p:sp>
    </p:spTree>
    <p:extLst>
      <p:ext uri="{BB962C8B-B14F-4D97-AF65-F5344CB8AC3E}">
        <p14:creationId xmlns="" xmlns:p14="http://schemas.microsoft.com/office/powerpoint/2010/main" val="3334524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Identification: http://www.cicadamania.com/where.html</a:t>
            </a:r>
          </a:p>
          <a:p>
            <a:endParaRPr lang="en-US" dirty="0" smtClean="0"/>
          </a:p>
          <a:p>
            <a:r>
              <a:rPr lang="en-US" dirty="0" smtClean="0"/>
              <a:t>Tibia and femur.</a:t>
            </a:r>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17</a:t>
            </a:fld>
            <a:endParaRPr lang="en-US"/>
          </a:p>
        </p:txBody>
      </p:sp>
    </p:spTree>
    <p:extLst>
      <p:ext uri="{BB962C8B-B14F-4D97-AF65-F5344CB8AC3E}">
        <p14:creationId xmlns="" xmlns:p14="http://schemas.microsoft.com/office/powerpoint/2010/main" val="141056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Identification: http://www.cicadamania.com/where.html</a:t>
            </a:r>
          </a:p>
          <a:p>
            <a:endParaRPr lang="en-US" dirty="0" smtClean="0"/>
          </a:p>
          <a:p>
            <a:r>
              <a:rPr lang="en-US" dirty="0" smtClean="0"/>
              <a:t>Tibia and femur.</a:t>
            </a:r>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18</a:t>
            </a:fld>
            <a:endParaRPr lang="en-US"/>
          </a:p>
        </p:txBody>
      </p:sp>
    </p:spTree>
    <p:extLst>
      <p:ext uri="{BB962C8B-B14F-4D97-AF65-F5344CB8AC3E}">
        <p14:creationId xmlns="" xmlns:p14="http://schemas.microsoft.com/office/powerpoint/2010/main" val="56727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Identification: http://www.cicadamania.com/where.html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19</a:t>
            </a:fld>
            <a:endParaRPr lang="en-US"/>
          </a:p>
        </p:txBody>
      </p:sp>
    </p:spTree>
    <p:extLst>
      <p:ext uri="{BB962C8B-B14F-4D97-AF65-F5344CB8AC3E}">
        <p14:creationId xmlns="" xmlns:p14="http://schemas.microsoft.com/office/powerpoint/2010/main" val="4178372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Identification: http://www.cicadamania.com/where.html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20</a:t>
            </a:fld>
            <a:endParaRPr lang="en-US"/>
          </a:p>
        </p:txBody>
      </p:sp>
    </p:spTree>
    <p:extLst>
      <p:ext uri="{BB962C8B-B14F-4D97-AF65-F5344CB8AC3E}">
        <p14:creationId xmlns="" xmlns:p14="http://schemas.microsoft.com/office/powerpoint/2010/main" val="2602820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Identification: http://www.cicadamania.com/where.html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21</a:t>
            </a:fld>
            <a:endParaRPr lang="en-US"/>
          </a:p>
        </p:txBody>
      </p:sp>
    </p:spTree>
    <p:extLst>
      <p:ext uri="{BB962C8B-B14F-4D97-AF65-F5344CB8AC3E}">
        <p14:creationId xmlns="" xmlns:p14="http://schemas.microsoft.com/office/powerpoint/2010/main" val="1252090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Identification: http://www.cicadamania.com/where.html</a:t>
            </a:r>
          </a:p>
          <a:p>
            <a:r>
              <a:rPr lang="en-US" dirty="0" smtClean="0"/>
              <a:t>Scientists are unsure how cicadas can "calculate" the passage of 17 years. It may relate to the recognition of annual moisture or dryness cycles, combined with gaining appropriate size. Perhaps hormones develop at the correct time to stimulate emergence.</a:t>
            </a:r>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22</a:t>
            </a:fld>
            <a:endParaRPr lang="en-US"/>
          </a:p>
        </p:txBody>
      </p:sp>
    </p:spTree>
    <p:extLst>
      <p:ext uri="{BB962C8B-B14F-4D97-AF65-F5344CB8AC3E}">
        <p14:creationId xmlns="" xmlns:p14="http://schemas.microsoft.com/office/powerpoint/2010/main" val="4100065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Multiple cicadas will emerge from one hole</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http://www.thepeoplehistory.com/1999.html</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5</a:t>
            </a:fld>
            <a:endParaRPr lang="en-US"/>
          </a:p>
        </p:txBody>
      </p:sp>
    </p:spTree>
    <p:extLst>
      <p:ext uri="{BB962C8B-B14F-4D97-AF65-F5344CB8AC3E}">
        <p14:creationId xmlns="" xmlns:p14="http://schemas.microsoft.com/office/powerpoint/2010/main" val="311751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coming, There</a:t>
            </a:r>
            <a:r>
              <a:rPr lang="en-US" baseline="0" dirty="0" smtClean="0"/>
              <a:t> are a lot of them. </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25</a:t>
            </a:fld>
            <a:endParaRPr lang="en-US"/>
          </a:p>
        </p:txBody>
      </p:sp>
    </p:spTree>
    <p:extLst>
      <p:ext uri="{BB962C8B-B14F-4D97-AF65-F5344CB8AC3E}">
        <p14:creationId xmlns="" xmlns:p14="http://schemas.microsoft.com/office/powerpoint/2010/main" val="323993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Clip 35,15:10 in Ken’s video</a:t>
            </a:r>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26</a:t>
            </a:fld>
            <a:endParaRPr lang="en-US"/>
          </a:p>
        </p:txBody>
      </p:sp>
    </p:spTree>
    <p:extLst>
      <p:ext uri="{BB962C8B-B14F-4D97-AF65-F5344CB8AC3E}">
        <p14:creationId xmlns="" xmlns:p14="http://schemas.microsoft.com/office/powerpoint/2010/main" val="1465048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Flying Salt Shakers</a:t>
            </a:r>
            <a:r>
              <a:rPr lang="en-US" baseline="0" dirty="0" smtClean="0"/>
              <a:t> of Death!</a:t>
            </a:r>
          </a:p>
          <a:p>
            <a:r>
              <a:rPr lang="en-US" dirty="0" smtClean="0"/>
              <a:t>https://blog.mycology.cornell.edu/2013/02/19/flying-salt-shakers-of-death/</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27</a:t>
            </a:fld>
            <a:endParaRPr lang="en-US"/>
          </a:p>
        </p:txBody>
      </p:sp>
    </p:spTree>
    <p:extLst>
      <p:ext uri="{BB962C8B-B14F-4D97-AF65-F5344CB8AC3E}">
        <p14:creationId xmlns="" xmlns:p14="http://schemas.microsoft.com/office/powerpoint/2010/main" val="15634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Tymbals</a:t>
            </a:r>
            <a:r>
              <a:rPr lang="en-US" b="0" baseline="0" dirty="0" smtClean="0"/>
              <a:t> - </a:t>
            </a:r>
            <a:r>
              <a:rPr lang="en-US" dirty="0" smtClean="0"/>
              <a:t>drum-like organs found in their abdomens </a:t>
            </a:r>
          </a:p>
          <a:p>
            <a:r>
              <a:rPr lang="en-US" dirty="0" smtClean="0"/>
              <a:t>Females chose the male that interests them with a flick of their wings which stimulates the male to come closer. but it isn't the same as the song cicadas are known for.  If you snap your fingers you can get males to call.</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29</a:t>
            </a:fld>
            <a:endParaRPr lang="en-US"/>
          </a:p>
        </p:txBody>
      </p:sp>
    </p:spTree>
    <p:extLst>
      <p:ext uri="{BB962C8B-B14F-4D97-AF65-F5344CB8AC3E}">
        <p14:creationId xmlns="" xmlns:p14="http://schemas.microsoft.com/office/powerpoint/2010/main" val="1529955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Females have pointed abdomen w/ovipositor</a:t>
            </a:r>
          </a:p>
          <a:p>
            <a:r>
              <a:rPr lang="en-US" dirty="0" smtClean="0"/>
              <a:t>Males have blunt abdomen</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a:t>
            </a:r>
            <a:r>
              <a:rPr lang="en-US" dirty="0" err="1" smtClean="0"/>
              <a:t>ovipositing</a:t>
            </a:r>
            <a:r>
              <a:rPr lang="en-US" dirty="0" smtClean="0"/>
              <a:t> on trees on the edge of a forest, probably because their offspring will be more likely to find grass roots when they leave their egg nests. An orchard is all “edge of the a forest” because of the rows between the trees, </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 eggs in pencil sized twigs. 10-20 eggs per egg nest. One female</a:t>
            </a:r>
            <a:r>
              <a:rPr lang="en-US" baseline="0" dirty="0" smtClean="0"/>
              <a:t> can lay up to 400-600 eggs.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will flag the branches of these trees, but only young ones are at risk. </a:t>
            </a:r>
            <a:endParaRPr lang="en-US" b="1" dirty="0" smtClean="0"/>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32</a:t>
            </a:fld>
            <a:endParaRPr lang="en-US"/>
          </a:p>
        </p:txBody>
      </p:sp>
    </p:spTree>
    <p:extLst>
      <p:ext uri="{BB962C8B-B14F-4D97-AF65-F5344CB8AC3E}">
        <p14:creationId xmlns="" xmlns:p14="http://schemas.microsoft.com/office/powerpoint/2010/main" val="23079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33</a:t>
            </a:fld>
            <a:endParaRPr lang="en-US"/>
          </a:p>
        </p:txBody>
      </p:sp>
    </p:spTree>
    <p:extLst>
      <p:ext uri="{BB962C8B-B14F-4D97-AF65-F5344CB8AC3E}">
        <p14:creationId xmlns="" xmlns:p14="http://schemas.microsoft.com/office/powerpoint/2010/main" val="1377429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extinct broods</a:t>
            </a:r>
          </a:p>
          <a:p>
            <a:r>
              <a:rPr lang="en-US" dirty="0" smtClean="0"/>
              <a:t>No</a:t>
            </a:r>
            <a:r>
              <a:rPr lang="en-US" baseline="0" dirty="0" smtClean="0"/>
              <a:t> number represents empty class</a:t>
            </a:r>
          </a:p>
          <a:p>
            <a:r>
              <a:rPr lang="en-US" baseline="0" dirty="0" smtClean="0"/>
              <a:t>4 broods exist in Ohio</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geography</a:t>
            </a:r>
            <a:r>
              <a:rPr lang="en-US" baseline="0" dirty="0" smtClean="0"/>
              <a:t> encouraged these things to move around this area?</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39</a:t>
            </a:fld>
            <a:endParaRPr lang="en-US"/>
          </a:p>
        </p:txBody>
      </p:sp>
    </p:spTree>
    <p:extLst>
      <p:ext uri="{BB962C8B-B14F-4D97-AF65-F5344CB8AC3E}">
        <p14:creationId xmlns="" xmlns:p14="http://schemas.microsoft.com/office/powerpoint/2010/main" val="29884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Southern Cuyahoga County - More than 20 current and past employees</a:t>
            </a:r>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6</a:t>
            </a:fld>
            <a:endParaRPr lang="en-US"/>
          </a:p>
        </p:txBody>
      </p:sp>
    </p:spTree>
    <p:extLst>
      <p:ext uri="{BB962C8B-B14F-4D97-AF65-F5344CB8AC3E}">
        <p14:creationId xmlns="" xmlns:p14="http://schemas.microsoft.com/office/powerpoint/2010/main" val="40775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http://www.magicicada.org/about/species_pages/m_sdecula.php</a:t>
            </a:r>
            <a:endParaRPr lang="en-US" dirty="0" smtClean="0"/>
          </a:p>
          <a:p>
            <a:endParaRPr lang="en-US" dirty="0" smtClean="0"/>
          </a:p>
          <a:p>
            <a:r>
              <a:rPr lang="en-US" dirty="0" smtClean="0">
                <a:hlinkClick r:id="rId4"/>
              </a:rPr>
              <a:t>http://www.magicicada.org/about/species_pages/m_scassini.php</a:t>
            </a:r>
            <a:endParaRPr lang="en-US" dirty="0" smtClean="0"/>
          </a:p>
          <a:p>
            <a:endParaRPr lang="en-US" dirty="0" smtClean="0"/>
          </a:p>
          <a:p>
            <a:r>
              <a:rPr lang="en-US" dirty="0" smtClean="0">
                <a:hlinkClick r:id="rId5"/>
              </a:rPr>
              <a:t>http://www.magicicada.org/about/species_pages/m_sdecim.php</a:t>
            </a:r>
            <a:endParaRPr lang="en-US" dirty="0" smtClean="0"/>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42</a:t>
            </a:fld>
            <a:endParaRPr lang="en-US"/>
          </a:p>
        </p:txBody>
      </p:sp>
    </p:spTree>
    <p:extLst>
      <p:ext uri="{BB962C8B-B14F-4D97-AF65-F5344CB8AC3E}">
        <p14:creationId xmlns="" xmlns:p14="http://schemas.microsoft.com/office/powerpoint/2010/main" val="332186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Medina County –</a:t>
            </a:r>
            <a:r>
              <a:rPr lang="en-US" baseline="0" dirty="0" smtClean="0"/>
              <a:t> few records!</a:t>
            </a:r>
            <a:endParaRPr lang="en-US" dirty="0" smtClean="0"/>
          </a:p>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are coming, There</a:t>
            </a:r>
            <a:r>
              <a:rPr lang="en-US" baseline="0" dirty="0" smtClean="0"/>
              <a:t> are a lot of them</a:t>
            </a:r>
            <a:r>
              <a:rPr lang="en-US" baseline="0" smtClean="0"/>
              <a:t>.   </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8</a:t>
            </a:fld>
            <a:endParaRPr lang="en-US"/>
          </a:p>
        </p:txBody>
      </p:sp>
    </p:spTree>
    <p:extLst>
      <p:ext uri="{BB962C8B-B14F-4D97-AF65-F5344CB8AC3E}">
        <p14:creationId xmlns="" xmlns:p14="http://schemas.microsoft.com/office/powerpoint/2010/main" val="3776868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9</a:t>
            </a:fld>
            <a:endParaRPr lang="en-US"/>
          </a:p>
        </p:txBody>
      </p:sp>
    </p:spTree>
    <p:extLst>
      <p:ext uri="{BB962C8B-B14F-4D97-AF65-F5344CB8AC3E}">
        <p14:creationId xmlns="" xmlns:p14="http://schemas.microsoft.com/office/powerpoint/2010/main" val="100486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Total sp. Includes annual and periodical combined</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do they sing?  They don’t use their legs and they don’t use their wings.  They use their </a:t>
            </a:r>
            <a:r>
              <a:rPr lang="en-US" baseline="0" dirty="0" err="1" smtClean="0"/>
              <a:t>tymbals</a:t>
            </a:r>
            <a:r>
              <a:rPr lang="en-US" baseline="0" dirty="0" smtClean="0"/>
              <a:t>!</a:t>
            </a:r>
          </a:p>
          <a:p>
            <a:endParaRPr lang="en-US" baseline="0" dirty="0" smtClean="0"/>
          </a:p>
          <a:p>
            <a:r>
              <a:rPr lang="en-US" sz="1200" b="0" i="0" kern="1200" dirty="0" smtClean="0">
                <a:solidFill>
                  <a:schemeClr val="tx1"/>
                </a:solidFill>
                <a:effectLst/>
                <a:latin typeface="+mn-lt"/>
                <a:ea typeface="+mn-ea"/>
                <a:cs typeface="+mn-cs"/>
              </a:rPr>
              <a:t>You’ll notice the true locusts have HUGE rear legs for hopping, long antennae, and relatively long bodies. True locusts chew the plants they consume, while </a:t>
            </a:r>
            <a:r>
              <a:rPr lang="en-US" sz="1200" b="0" i="0" kern="1200" dirty="0" err="1" smtClean="0">
                <a:solidFill>
                  <a:schemeClr val="tx1"/>
                </a:solidFill>
                <a:effectLst/>
                <a:latin typeface="+mn-lt"/>
                <a:ea typeface="+mn-ea"/>
                <a:cs typeface="+mn-cs"/>
              </a:rPr>
              <a:t>Magicicadas</a:t>
            </a:r>
            <a:r>
              <a:rPr lang="en-US" sz="1200" b="0" i="0" kern="1200" dirty="0" smtClean="0">
                <a:solidFill>
                  <a:schemeClr val="tx1"/>
                </a:solidFill>
                <a:effectLst/>
                <a:latin typeface="+mn-lt"/>
                <a:ea typeface="+mn-ea"/>
                <a:cs typeface="+mn-cs"/>
              </a:rPr>
              <a:t> suck fluids from trees.</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11</a:t>
            </a:fld>
            <a:endParaRPr lang="en-US"/>
          </a:p>
        </p:txBody>
      </p:sp>
    </p:spTree>
    <p:extLst>
      <p:ext uri="{BB962C8B-B14F-4D97-AF65-F5344CB8AC3E}">
        <p14:creationId xmlns="" xmlns:p14="http://schemas.microsoft.com/office/powerpoint/2010/main" val="2428685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Cicadas have two, obvious, large, compound eyes, and three </a:t>
            </a:r>
            <a:r>
              <a:rPr lang="en-US" dirty="0" err="1" smtClean="0"/>
              <a:t>ocelli</a:t>
            </a:r>
            <a:r>
              <a:rPr lang="en-US" dirty="0" smtClean="0"/>
              <a:t>. </a:t>
            </a:r>
            <a:r>
              <a:rPr lang="en-US" dirty="0" err="1" smtClean="0"/>
              <a:t>Ocelli</a:t>
            </a:r>
            <a:r>
              <a:rPr lang="en-US" dirty="0" smtClean="0"/>
              <a:t> are three jewel-like eyes situated between the two main, compound eyes of a cicada. We believe </a:t>
            </a:r>
            <a:r>
              <a:rPr lang="en-US" dirty="0" err="1" smtClean="0"/>
              <a:t>ocelli</a:t>
            </a:r>
            <a:r>
              <a:rPr lang="en-US" dirty="0" smtClean="0"/>
              <a:t> are used to detect light and darkness. </a:t>
            </a:r>
            <a:r>
              <a:rPr lang="en-US" dirty="0" err="1" smtClean="0"/>
              <a:t>Ocelli</a:t>
            </a:r>
            <a:r>
              <a:rPr lang="en-US" dirty="0" smtClean="0"/>
              <a:t> means little eyes in Latin.</a:t>
            </a:r>
            <a:endParaRPr lang="en-US" dirty="0"/>
          </a:p>
        </p:txBody>
      </p:sp>
      <p:sp>
        <p:nvSpPr>
          <p:cNvPr id="4" name="Slide Number Placeholder 3"/>
          <p:cNvSpPr>
            <a:spLocks noGrp="1"/>
          </p:cNvSpPr>
          <p:nvPr>
            <p:ph type="sldNum" sz="quarter" idx="10"/>
          </p:nvPr>
        </p:nvSpPr>
        <p:spPr/>
        <p:txBody>
          <a:bodyPr/>
          <a:lstStyle/>
          <a:p>
            <a:fld id="{03341CDB-BA39-4E4B-8051-1738A25C7CD5}" type="slidenum">
              <a:rPr lang="en-US" smtClean="0"/>
              <a:pPr/>
              <a:t>12</a:t>
            </a:fld>
            <a:endParaRPr lang="en-US"/>
          </a:p>
        </p:txBody>
      </p:sp>
    </p:spTree>
    <p:extLst>
      <p:ext uri="{BB962C8B-B14F-4D97-AF65-F5344CB8AC3E}">
        <p14:creationId xmlns="" xmlns:p14="http://schemas.microsoft.com/office/powerpoint/2010/main" val="293589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481" y="1121879"/>
            <a:ext cx="9143040" cy="2387771"/>
          </a:xfrm>
        </p:spPr>
        <p:txBody>
          <a:bodyPr anchor="b"/>
          <a:lstStyle>
            <a:lvl1pPr algn="ctr">
              <a:defRPr sz="5443"/>
            </a:lvl1pPr>
          </a:lstStyle>
          <a:p>
            <a:r>
              <a:rPr lang="en-US" smtClean="0"/>
              <a:t>Click to edit Master title style</a:t>
            </a:r>
            <a:endParaRPr lang="en-US"/>
          </a:p>
        </p:txBody>
      </p:sp>
      <p:sp>
        <p:nvSpPr>
          <p:cNvPr id="3" name="Subtitle 2"/>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en-US" smtClean="0"/>
              <a:t>Click to edit Master subtitle style</a:t>
            </a:r>
            <a:endParaRPr lang="en-US"/>
          </a:p>
        </p:txBody>
      </p:sp>
    </p:spTree>
    <p:extLst>
      <p:ext uri="{BB962C8B-B14F-4D97-AF65-F5344CB8AC3E}">
        <p14:creationId xmlns="" xmlns:p14="http://schemas.microsoft.com/office/powerpoint/2010/main" val="370904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621685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40" y="568860"/>
            <a:ext cx="2601601"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4721" y="568860"/>
            <a:ext cx="76224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98350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244F54A3-8D5F-4EBE-9C40-6807F8F1A1E7}" type="slidenum">
              <a:rPr lang="en-US" smtClean="0"/>
              <a:pPr/>
              <a:t>‹#›</a:t>
            </a:fld>
            <a:endParaRPr lang="en-US"/>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44F54A3-8D5F-4EBE-9C40-6807F8F1A1E7}"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44F54A3-8D5F-4EBE-9C40-6807F8F1A1E7}" type="slidenum">
              <a:rPr lang="en-US" smtClean="0"/>
              <a:pPr/>
              <a:t>‹#›</a:t>
            </a:fld>
            <a:endParaRPr lang="en-US"/>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44F54A3-8D5F-4EBE-9C40-6807F8F1A1E7}"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44F54A3-8D5F-4EBE-9C40-6807F8F1A1E7}" type="slidenum">
              <a:rPr lang="en-US" smtClean="0"/>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44F54A3-8D5F-4EBE-9C40-6807F8F1A1E7}"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44F54A3-8D5F-4EBE-9C40-6807F8F1A1E7}"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44F54A3-8D5F-4EBE-9C40-6807F8F1A1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389496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extLst/>
          </a:lstStyle>
          <a:p>
            <a:fld id="{1BF36DAA-F83A-453F-8E5D-87A260AA7FD0}" type="datetimeFigureOut">
              <a:rPr lang="en-US" smtClean="0"/>
              <a:pPr/>
              <a:t>5/20/2016</a:t>
            </a:fld>
            <a:endParaRPr lang="en-US"/>
          </a:p>
        </p:txBody>
      </p:sp>
      <p:sp>
        <p:nvSpPr>
          <p:cNvPr id="6" name="Footer Placeholder 5"/>
          <p:cNvSpPr>
            <a:spLocks noGrp="1"/>
          </p:cNvSpPr>
          <p:nvPr>
            <p:ph type="ftr" sz="quarter" idx="11"/>
          </p:nvPr>
        </p:nvSpPr>
        <p:spPr>
          <a:xfrm>
            <a:off x="1219200" y="55499"/>
            <a:ext cx="7416800" cy="365125"/>
          </a:xfrm>
        </p:spPr>
        <p:txBody>
          <a:bodyPr/>
          <a:lstStyle>
            <a:extLst/>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extLst/>
          </a:lstStyle>
          <a:p>
            <a:fld id="{244F54A3-8D5F-4EBE-9C40-6807F8F1A1E7}"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44F54A3-8D5F-4EBE-9C40-6807F8F1A1E7}"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812800" y="274640"/>
            <a:ext cx="78232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BF36DAA-F83A-453F-8E5D-87A260AA7FD0}" type="datetimeFigureOut">
              <a:rPr lang="en-US" smtClean="0"/>
              <a:pPr/>
              <a:t>5/20/2016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44F54A3-8D5F-4EBE-9C40-6807F8F1A1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361" y="1709460"/>
            <a:ext cx="10515839" cy="2852939"/>
          </a:xfrm>
        </p:spPr>
        <p:txBody>
          <a:bodyPr anchor="b"/>
          <a:lstStyle>
            <a:lvl1pPr>
              <a:defRPr sz="5443"/>
            </a:lvl1pPr>
          </a:lstStyle>
          <a:p>
            <a:r>
              <a:rPr lang="en-US" smtClean="0"/>
              <a:t>Click to edit Master title style</a:t>
            </a:r>
            <a:endParaRPr lang="en-US"/>
          </a:p>
        </p:txBody>
      </p:sp>
      <p:sp>
        <p:nvSpPr>
          <p:cNvPr id="3" name="Text Placeholder 2"/>
          <p:cNvSpPr>
            <a:spLocks noGrp="1"/>
          </p:cNvSpPr>
          <p:nvPr>
            <p:ph type="body" idx="1"/>
          </p:nvPr>
        </p:nvSpPr>
        <p:spPr>
          <a:xfrm>
            <a:off x="831361" y="4589763"/>
            <a:ext cx="10515839" cy="1499197"/>
          </a:xfrm>
        </p:spPr>
        <p:txBody>
          <a:bodyPr/>
          <a:lstStyle>
            <a:lvl1pPr marL="0" indent="0">
              <a:buNone/>
              <a:defRPr sz="2177"/>
            </a:lvl1pPr>
            <a:lvl2pPr marL="414772" indent="0">
              <a:buNone/>
              <a:defRPr sz="1814"/>
            </a:lvl2pPr>
            <a:lvl3pPr marL="829544" indent="0">
              <a:buNone/>
              <a:defRPr sz="1633"/>
            </a:lvl3pPr>
            <a:lvl4pPr marL="1244316" indent="0">
              <a:buNone/>
              <a:defRPr sz="1452"/>
            </a:lvl4pPr>
            <a:lvl5pPr marL="1659087" indent="0">
              <a:buNone/>
              <a:defRPr sz="1452"/>
            </a:lvl5pPr>
            <a:lvl6pPr marL="2073859" indent="0">
              <a:buNone/>
              <a:defRPr sz="1452"/>
            </a:lvl6pPr>
            <a:lvl7pPr marL="2488631" indent="0">
              <a:buNone/>
              <a:defRPr sz="1452"/>
            </a:lvl7pPr>
            <a:lvl8pPr marL="2903403" indent="0">
              <a:buNone/>
              <a:defRPr sz="1452"/>
            </a:lvl8pPr>
            <a:lvl9pPr marL="3318175" indent="0">
              <a:buNone/>
              <a:defRPr sz="1452"/>
            </a:lvl9pPr>
          </a:lstStyle>
          <a:p>
            <a:pPr lvl="0"/>
            <a:r>
              <a:rPr lang="en-US" smtClean="0"/>
              <a:t>Click to edit Master text styles</a:t>
            </a:r>
          </a:p>
        </p:txBody>
      </p:sp>
    </p:spTree>
    <p:extLst>
      <p:ext uri="{BB962C8B-B14F-4D97-AF65-F5344CB8AC3E}">
        <p14:creationId xmlns="" xmlns:p14="http://schemas.microsoft.com/office/powerpoint/2010/main" val="2461535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4721" y="1906761"/>
            <a:ext cx="5111040" cy="43190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0080" y="1906761"/>
            <a:ext cx="5112961" cy="43190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67720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041" y="365798"/>
            <a:ext cx="10515839" cy="1324939"/>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smtClean="0"/>
              <a:t>Click to edit Master text styles</a:t>
            </a:r>
          </a:p>
        </p:txBody>
      </p:sp>
      <p:sp>
        <p:nvSpPr>
          <p:cNvPr id="4" name="Content Placeholder 3"/>
          <p:cNvSpPr>
            <a:spLocks noGrp="1"/>
          </p:cNvSpPr>
          <p:nvPr>
            <p:ph sz="half" idx="2"/>
          </p:nvPr>
        </p:nvSpPr>
        <p:spPr>
          <a:xfrm>
            <a:off x="839041" y="2504424"/>
            <a:ext cx="5159039"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en-US" smtClean="0"/>
              <a:t>Click to edit Master text styles</a:t>
            </a:r>
          </a:p>
        </p:txBody>
      </p:sp>
      <p:sp>
        <p:nvSpPr>
          <p:cNvPr id="6" name="Content Placeholder 5"/>
          <p:cNvSpPr>
            <a:spLocks noGrp="1"/>
          </p:cNvSpPr>
          <p:nvPr>
            <p:ph sz="quarter" idx="4"/>
          </p:nvPr>
        </p:nvSpPr>
        <p:spPr>
          <a:xfrm>
            <a:off x="6172801" y="2504424"/>
            <a:ext cx="5182079" cy="3685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198829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97928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7284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3"/>
            </a:lvl1pPr>
          </a:lstStyle>
          <a:p>
            <a:r>
              <a:rPr lang="en-US" smtClean="0"/>
              <a:t>Click to edit Master title style</a:t>
            </a:r>
            <a:endParaRPr lang="en-US"/>
          </a:p>
        </p:txBody>
      </p:sp>
      <p:sp>
        <p:nvSpPr>
          <p:cNvPr id="3" name="Content Placeholder 2"/>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smtClean="0"/>
              <a:t>Click to edit Master text styles</a:t>
            </a:r>
          </a:p>
        </p:txBody>
      </p:sp>
    </p:spTree>
    <p:extLst>
      <p:ext uri="{BB962C8B-B14F-4D97-AF65-F5344CB8AC3E}">
        <p14:creationId xmlns="" xmlns:p14="http://schemas.microsoft.com/office/powerpoint/2010/main" val="395755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41" y="456528"/>
            <a:ext cx="3932160" cy="1601448"/>
          </a:xfrm>
        </p:spPr>
        <p:txBody>
          <a:bodyPr anchor="b"/>
          <a:lstStyle>
            <a:lvl1pPr>
              <a:defRPr sz="2903"/>
            </a:lvl1pPr>
          </a:lstStyle>
          <a:p>
            <a:r>
              <a:rPr lang="en-US" smtClean="0"/>
              <a:t>Click to edit Master title style</a:t>
            </a:r>
            <a:endParaRPr lang="en-US"/>
          </a:p>
        </p:txBody>
      </p:sp>
      <p:sp>
        <p:nvSpPr>
          <p:cNvPr id="3" name="Picture Placeholder 2"/>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endParaRPr lang="en-US"/>
          </a:p>
        </p:txBody>
      </p:sp>
      <p:sp>
        <p:nvSpPr>
          <p:cNvPr id="4" name="Text Placeholder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en-US" smtClean="0"/>
              <a:t>Click to edit Master text styles</a:t>
            </a:r>
          </a:p>
        </p:txBody>
      </p:sp>
    </p:spTree>
    <p:extLst>
      <p:ext uri="{BB962C8B-B14F-4D97-AF65-F5344CB8AC3E}">
        <p14:creationId xmlns="" xmlns:p14="http://schemas.microsoft.com/office/powerpoint/2010/main" val="181643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4720" y="568861"/>
            <a:ext cx="10408321" cy="1143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894720" y="1906761"/>
            <a:ext cx="10408321" cy="43190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extLst>
      <p:ext uri="{BB962C8B-B14F-4D97-AF65-F5344CB8AC3E}">
        <p14:creationId xmlns="" xmlns:p14="http://schemas.microsoft.com/office/powerpoint/2010/main" val="3116222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kern="1200">
          <a:solidFill>
            <a:srgbClr val="000000"/>
          </a:solidFill>
          <a:latin typeface="+mj-lt"/>
          <a:ea typeface="+mj-ea"/>
          <a:cs typeface="+mj-cs"/>
        </a:defRPr>
      </a:lvl1pPr>
      <a:lvl2pPr marL="391729"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ea typeface="msgothic" charset="0"/>
          <a:cs typeface="msgothic" charset="0"/>
        </a:defRPr>
      </a:lvl2pPr>
      <a:lvl3pPr marL="587593"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ea typeface="msgothic" charset="0"/>
          <a:cs typeface="msgothic" charset="0"/>
        </a:defRPr>
      </a:lvl3pPr>
      <a:lvl4pPr marL="783458"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ea typeface="msgothic" charset="0"/>
          <a:cs typeface="msgothic" charset="0"/>
        </a:defRPr>
      </a:lvl4pPr>
      <a:lvl5pPr marL="979322"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ea typeface="msgothic" charset="0"/>
          <a:cs typeface="msgothic" charset="0"/>
        </a:defRPr>
      </a:lvl5pPr>
      <a:lvl6pPr marL="1394094"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ea typeface="msgothic" charset="0"/>
          <a:cs typeface="msgothic" charset="0"/>
        </a:defRPr>
      </a:lvl6pPr>
      <a:lvl7pPr marL="1808866"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ea typeface="msgothic" charset="0"/>
          <a:cs typeface="msgothic" charset="0"/>
        </a:defRPr>
      </a:lvl7pPr>
      <a:lvl8pPr marL="2223638"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ea typeface="msgothic" charset="0"/>
          <a:cs typeface="msgothic" charset="0"/>
        </a:defRPr>
      </a:lvl8pPr>
      <a:lvl9pPr marL="2638410" indent="-195864" algn="ctr" defTabSz="414772" rtl="0" fontAlgn="base" hangingPunct="0">
        <a:lnSpc>
          <a:spcPct val="93000"/>
        </a:lnSpc>
        <a:spcBef>
          <a:spcPct val="0"/>
        </a:spcBef>
        <a:spcAft>
          <a:spcPct val="0"/>
        </a:spcAft>
        <a:buClr>
          <a:srgbClr val="000000"/>
        </a:buClr>
        <a:buSzPct val="45000"/>
        <a:buFont typeface="Wingdings" panose="05000000000000000000" pitchFamily="2" charset="2"/>
        <a:defRPr sz="2540" b="1">
          <a:solidFill>
            <a:srgbClr val="000000"/>
          </a:solidFill>
          <a:latin typeface="Times New Roman" panose="02020603050405020304" pitchFamily="18" charset="0"/>
          <a:ea typeface="msgothic" charset="0"/>
          <a:cs typeface="msgothic" charset="0"/>
        </a:defRPr>
      </a:lvl9pPr>
    </p:titleStyle>
    <p:bodyStyle>
      <a:lvl1pPr marL="391729" indent="-293797" algn="l" defTabSz="414772" rtl="0" fontAlgn="base" hangingPunct="0">
        <a:lnSpc>
          <a:spcPct val="93000"/>
        </a:lnSpc>
        <a:spcBef>
          <a:spcPct val="0"/>
        </a:spcBef>
        <a:spcAft>
          <a:spcPts val="806"/>
        </a:spcAft>
        <a:buClr>
          <a:srgbClr val="000000"/>
        </a:buClr>
        <a:buSzPct val="100000"/>
        <a:buFont typeface="Arial" panose="020B0604020202020204" pitchFamily="34" charset="0"/>
        <a:buChar char="•"/>
        <a:defRPr sz="1814" kern="1200">
          <a:solidFill>
            <a:srgbClr val="000000"/>
          </a:solidFill>
          <a:latin typeface="+mn-lt"/>
          <a:ea typeface="+mn-ea"/>
          <a:cs typeface="+mn-cs"/>
        </a:defRPr>
      </a:lvl1pPr>
      <a:lvl2pPr marL="783458" indent="-260673" algn="l" defTabSz="414772" rtl="0" fontAlgn="base" hangingPunct="0">
        <a:lnSpc>
          <a:spcPct val="93000"/>
        </a:lnSpc>
        <a:spcBef>
          <a:spcPct val="0"/>
        </a:spcBef>
        <a:spcAft>
          <a:spcPts val="1032"/>
        </a:spcAft>
        <a:buClr>
          <a:srgbClr val="000000"/>
        </a:buClr>
        <a:buSzPct val="75000"/>
        <a:buFont typeface="Symbol" panose="05050102010706020507" pitchFamily="18" charset="2"/>
        <a:buChar char=""/>
        <a:defRPr sz="2359" kern="1200">
          <a:solidFill>
            <a:srgbClr val="000000"/>
          </a:solidFill>
          <a:latin typeface="+mn-lt"/>
          <a:ea typeface="+mn-ea"/>
          <a:cs typeface="+mn-cs"/>
        </a:defRPr>
      </a:lvl2pPr>
      <a:lvl3pPr marL="1175187" indent="-195864" algn="l" defTabSz="414772" rtl="0" fontAlgn="base" hangingPunct="0">
        <a:lnSpc>
          <a:spcPct val="93000"/>
        </a:lnSpc>
        <a:spcBef>
          <a:spcPct val="0"/>
        </a:spcBef>
        <a:spcAft>
          <a:spcPts val="771"/>
        </a:spcAft>
        <a:buClr>
          <a:srgbClr val="000000"/>
        </a:buClr>
        <a:buSzPct val="45000"/>
        <a:buFont typeface="Wingdings" panose="05000000000000000000" pitchFamily="2" charset="2"/>
        <a:buChar char=""/>
        <a:defRPr sz="2177" kern="1200">
          <a:solidFill>
            <a:srgbClr val="000000"/>
          </a:solidFill>
          <a:latin typeface="+mn-lt"/>
          <a:ea typeface="+mn-ea"/>
          <a:cs typeface="+mn-cs"/>
        </a:defRPr>
      </a:lvl3pPr>
      <a:lvl4pPr marL="1566916" indent="-195864" algn="l" defTabSz="414772" rtl="0" fontAlgn="base" hangingPunct="0">
        <a:lnSpc>
          <a:spcPct val="93000"/>
        </a:lnSpc>
        <a:spcBef>
          <a:spcPct val="0"/>
        </a:spcBef>
        <a:spcAft>
          <a:spcPts val="522"/>
        </a:spcAft>
        <a:buClr>
          <a:srgbClr val="000000"/>
        </a:buClr>
        <a:buSzPct val="75000"/>
        <a:buFont typeface="Symbol" panose="05050102010706020507" pitchFamily="18" charset="2"/>
        <a:buChar char=""/>
        <a:defRPr sz="1814" kern="1200">
          <a:solidFill>
            <a:srgbClr val="000000"/>
          </a:solidFill>
          <a:latin typeface="+mn-lt"/>
          <a:ea typeface="+mn-ea"/>
          <a:cs typeface="+mn-cs"/>
        </a:defRPr>
      </a:lvl4pPr>
      <a:lvl5pPr marL="1958645" indent="-195864" algn="l" defTabSz="414772" rtl="0" fontAlgn="base" hangingPunct="0">
        <a:lnSpc>
          <a:spcPct val="93000"/>
        </a:lnSpc>
        <a:spcBef>
          <a:spcPct val="0"/>
        </a:spcBef>
        <a:spcAft>
          <a:spcPts val="261"/>
        </a:spcAft>
        <a:buClr>
          <a:srgbClr val="000000"/>
        </a:buClr>
        <a:buSzPct val="45000"/>
        <a:buFont typeface="Wingdings" panose="05000000000000000000" pitchFamily="2" charset="2"/>
        <a:buChar char=""/>
        <a:defRPr sz="1814" kern="1200">
          <a:solidFill>
            <a:srgbClr val="000000"/>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en-US"/>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8F6BCBE8-30B0-4476-8762-9236B142003A}" type="datetimeFigureOut">
              <a:rPr lang="en-US" smtClean="0"/>
              <a:pPr/>
              <a:t>5/20/2016</a:t>
            </a:fld>
            <a:endParaRPr lang="en-US" sz="1100" dirty="0">
              <a:solidFill>
                <a:schemeClr val="tx2"/>
              </a:solidFill>
            </a:endParaRPr>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pPr algn="r" eaLnBrk="1" latinLnBrk="0" hangingPunct="1"/>
            <a:endParaRPr kumimoji="0" lang="en-US" sz="1100" dirty="0">
              <a:solidFill>
                <a:schemeClr val="tx2"/>
              </a:solidFill>
            </a:endParaRPr>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8.xml"/><Relationship Id="rId7" Type="http://schemas.openxmlformats.org/officeDocument/2006/relationships/image" Target="../media/image23.png"/><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27.png"/><Relationship Id="rId5" Type="http://schemas.microsoft.com/office/2007/relationships/media" Target="../media/media1.mp3"/><Relationship Id="rId4" Type="http://schemas.openxmlformats.org/officeDocument/2006/relationships/notesSlide" Target="../notesSlides/notesSlide10.xml"/><Relationship Id="rId9" Type="http://schemas.microsoft.com/office/2007/relationships/media" Target="../media/media2.mp3"/></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audio" Target="../media/media3.mp3"/><Relationship Id="rId5" Type="http://schemas.openxmlformats.org/officeDocument/2006/relationships/image" Target="../media/image27.png"/><Relationship Id="rId4" Type="http://schemas.microsoft.com/office/2007/relationships/media" Target="../media/media3.mp3"/></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x71RaI-RxVM&amp;nohtml5=False" TargetMode="Externa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video" Target="../media/media4.mp4"/><Relationship Id="rId5" Type="http://schemas.openxmlformats.org/officeDocument/2006/relationships/image" Target="../media/image49.png"/><Relationship Id="rId4" Type="http://schemas.microsoft.com/office/2007/relationships/media" Target="../media/media4.mp4"/></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audio" Target="../media/media7.mp3"/><Relationship Id="rId7" Type="http://schemas.openxmlformats.org/officeDocument/2006/relationships/image" Target="../media/image81.png"/><Relationship Id="rId2" Type="http://schemas.openxmlformats.org/officeDocument/2006/relationships/audio" Target="../media/media3.mp3"/><Relationship Id="rId1" Type="http://schemas.openxmlformats.org/officeDocument/2006/relationships/audio" Target="../media/media6.mp3"/><Relationship Id="rId6" Type="http://schemas.openxmlformats.org/officeDocument/2006/relationships/image" Target="../media/image80.png"/><Relationship Id="rId11" Type="http://schemas.microsoft.com/office/2007/relationships/media" Target="../media/media7.mp3"/><Relationship Id="rId5" Type="http://schemas.openxmlformats.org/officeDocument/2006/relationships/notesSlide" Target="../notesSlides/notesSlide30.xml"/><Relationship Id="rId10" Type="http://schemas.microsoft.com/office/2007/relationships/media" Target="../media/media3.mp3"/><Relationship Id="rId4" Type="http://schemas.openxmlformats.org/officeDocument/2006/relationships/slideLayout" Target="../slideLayouts/slideLayout18.xml"/><Relationship Id="rId9" Type="http://schemas.openxmlformats.org/officeDocument/2006/relationships/image" Target="../media/image27.png"/></Relationships>
</file>

<file path=ppt/slides/_rels/slide43.xml.rels><?xml version="1.0" encoding="UTF-8" standalone="yes"?>
<Relationships xmlns="http://schemas.openxmlformats.org/package/2006/relationships"><Relationship Id="rId8" Type="http://schemas.microsoft.com/office/2007/relationships/media" Target="../media/media9.mp3"/><Relationship Id="rId3" Type="http://schemas.openxmlformats.org/officeDocument/2006/relationships/audio" Target="../media/media10.mp3"/><Relationship Id="rId7" Type="http://schemas.openxmlformats.org/officeDocument/2006/relationships/image" Target="../media/image27.png"/><Relationship Id="rId2" Type="http://schemas.openxmlformats.org/officeDocument/2006/relationships/audio" Target="../media/media9.mp3"/><Relationship Id="rId1" Type="http://schemas.openxmlformats.org/officeDocument/2006/relationships/audio" Target="../media/media8.mp3"/><Relationship Id="rId6" Type="http://schemas.microsoft.com/office/2007/relationships/media" Target="../media/media8.mp3"/><Relationship Id="rId5" Type="http://schemas.openxmlformats.org/officeDocument/2006/relationships/image" Target="../media/image82.png"/><Relationship Id="rId4" Type="http://schemas.openxmlformats.org/officeDocument/2006/relationships/slideLayout" Target="../slideLayouts/slideLayout18.xml"/><Relationship Id="rId9" Type="http://schemas.microsoft.com/office/2007/relationships/media" Target="../media/media10.mp3"/></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18.xml"/><Relationship Id="rId1" Type="http://schemas.openxmlformats.org/officeDocument/2006/relationships/audio" Target="../media/media11.mp3"/><Relationship Id="rId5" Type="http://schemas.openxmlformats.org/officeDocument/2006/relationships/image" Target="../media/image27.png"/><Relationship Id="rId4" Type="http://schemas.microsoft.com/office/2007/relationships/media" Target="../media/media11.mp3"/></Relationships>
</file>

<file path=ppt/slides/_rels/slide45.xml.rels><?xml version="1.0" encoding="UTF-8" standalone="yes"?>
<Relationships xmlns="http://schemas.openxmlformats.org/package/2006/relationships"><Relationship Id="rId8" Type="http://schemas.microsoft.com/office/2007/relationships/media" Target="../media/media3.mp3"/><Relationship Id="rId3" Type="http://schemas.openxmlformats.org/officeDocument/2006/relationships/audio" Target="../media/media3.mp3"/><Relationship Id="rId7" Type="http://schemas.microsoft.com/office/2007/relationships/media" Target="../media/media11.mp3"/><Relationship Id="rId2" Type="http://schemas.openxmlformats.org/officeDocument/2006/relationships/audio" Target="../media/media11.mp3"/><Relationship Id="rId1" Type="http://schemas.openxmlformats.org/officeDocument/2006/relationships/audio" Target="../media/media5.mp3"/><Relationship Id="rId6" Type="http://schemas.openxmlformats.org/officeDocument/2006/relationships/image" Target="../media/image27.png"/><Relationship Id="rId5" Type="http://schemas.microsoft.com/office/2007/relationships/media" Target="../media/media5.mp3"/><Relationship Id="rId4"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clevelandmetroparks.com/Main/Cicada-Reporting-Form.aspx" TargetMode="Externa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TqEbaQyY-Tc&amp;feature=youtu.be" TargetMode="External"/><Relationship Id="rId2" Type="http://schemas.openxmlformats.org/officeDocument/2006/relationships/hyperlink" Target="https://www.youtube.com/watch?v=tjLiWy2nT7U" TargetMode="External"/><Relationship Id="rId1" Type="http://schemas.openxmlformats.org/officeDocument/2006/relationships/slideLayout" Target="../slideLayouts/slideLayout18.xml"/><Relationship Id="rId5" Type="http://schemas.openxmlformats.org/officeDocument/2006/relationships/hyperlink" Target="https://www.youtube.com/watch?v=g4Q065vFFdI" TargetMode="External"/><Relationship Id="rId4" Type="http://schemas.openxmlformats.org/officeDocument/2006/relationships/hyperlink" Target="https://www.youtube.com/watch?v=x71RaI-RxVM&amp;nohtml5=Fals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49795" y="1219620"/>
            <a:ext cx="5580184" cy="1583432"/>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000" i="0" u="none" strike="noStrike" kern="1200" cap="none" spc="-100" normalizeH="0" baseline="0" noProof="0" dirty="0" smtClean="0">
                <a:ln>
                  <a:noFill/>
                </a:ln>
                <a:solidFill>
                  <a:schemeClr val="tx2">
                    <a:satMod val="200000"/>
                  </a:schemeClr>
                </a:solidFill>
                <a:effectLst/>
                <a:uLnTx/>
                <a:uFillTx/>
                <a:latin typeface="Socket" pitchFamily="2" charset="0"/>
                <a:ea typeface="+mj-ea"/>
                <a:cs typeface="+mj-cs"/>
              </a:rPr>
              <a:t>The Return of the </a:t>
            </a:r>
            <a:br>
              <a:rPr kumimoji="0" lang="en-US" sz="5000" i="0" u="none" strike="noStrike" kern="1200" cap="none" spc="-100" normalizeH="0" baseline="0" noProof="0" dirty="0" smtClean="0">
                <a:ln>
                  <a:noFill/>
                </a:ln>
                <a:solidFill>
                  <a:schemeClr val="tx2">
                    <a:satMod val="200000"/>
                  </a:schemeClr>
                </a:solidFill>
                <a:effectLst/>
                <a:uLnTx/>
                <a:uFillTx/>
                <a:latin typeface="Socket" pitchFamily="2" charset="0"/>
                <a:ea typeface="+mj-ea"/>
                <a:cs typeface="+mj-cs"/>
              </a:rPr>
            </a:br>
            <a:r>
              <a:rPr kumimoji="0" lang="en-US" sz="5000" i="0" u="none" strike="noStrike" kern="1200" cap="none" spc="-100" normalizeH="0" baseline="0" noProof="0" dirty="0" smtClean="0">
                <a:ln>
                  <a:noFill/>
                </a:ln>
                <a:solidFill>
                  <a:schemeClr val="tx2">
                    <a:satMod val="200000"/>
                  </a:schemeClr>
                </a:solidFill>
                <a:effectLst/>
                <a:uLnTx/>
                <a:uFillTx/>
                <a:latin typeface="Socket" pitchFamily="2" charset="0"/>
                <a:ea typeface="+mj-ea"/>
                <a:cs typeface="+mj-cs"/>
              </a:rPr>
              <a:t>Periodical Cicadas</a:t>
            </a:r>
            <a:endParaRPr kumimoji="0" lang="en-US" sz="5000" i="0" u="none" strike="noStrike" kern="1200" cap="none" spc="-100" normalizeH="0" baseline="0" noProof="0" dirty="0">
              <a:ln>
                <a:noFill/>
              </a:ln>
              <a:solidFill>
                <a:schemeClr val="tx2">
                  <a:satMod val="200000"/>
                </a:schemeClr>
              </a:solidFill>
              <a:effectLst/>
              <a:uLnTx/>
              <a:uFillTx/>
              <a:latin typeface="Socket" pitchFamily="2" charset="0"/>
              <a:ea typeface="+mj-ea"/>
              <a:cs typeface="+mj-cs"/>
            </a:endParaRPr>
          </a:p>
        </p:txBody>
      </p:sp>
      <p:pic>
        <p:nvPicPr>
          <p:cNvPr id="4" name="Picture 3" descr="FullSizeRender.jpg"/>
          <p:cNvPicPr>
            <a:picLocks noChangeAspect="1"/>
          </p:cNvPicPr>
          <p:nvPr/>
        </p:nvPicPr>
        <p:blipFill>
          <a:blip r:embed="rId2" cstate="print"/>
          <a:stretch>
            <a:fillRect/>
          </a:stretch>
        </p:blipFill>
        <p:spPr>
          <a:xfrm>
            <a:off x="6916615" y="0"/>
            <a:ext cx="5275385" cy="703887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9171" y="7090275"/>
            <a:ext cx="9657348" cy="923330"/>
          </a:xfrm>
          <a:prstGeom prst="rect">
            <a:avLst/>
          </a:prstGeom>
        </p:spPr>
        <p:txBody>
          <a:bodyPr wrap="square">
            <a:spAutoFit/>
          </a:bodyPr>
          <a:lstStyle/>
          <a:p>
            <a:r>
              <a:rPr lang="en-US" dirty="0">
                <a:solidFill>
                  <a:srgbClr val="000000"/>
                </a:solidFill>
                <a:latin typeface="Verdana" panose="020B0604030504040204" pitchFamily="34" charset="0"/>
              </a:rPr>
              <a:t>There are over 190 varieties (including species &amp; subspecies) of cicada in North America, and over 3,390 varieties of cicadas around the world. Cicadas exist on every continent but Antarctica.</a:t>
            </a:r>
            <a:endParaRPr lang="en-US" dirty="0"/>
          </a:p>
        </p:txBody>
      </p:sp>
      <p:sp>
        <p:nvSpPr>
          <p:cNvPr id="4" name="TextBox 3"/>
          <p:cNvSpPr txBox="1"/>
          <p:nvPr/>
        </p:nvSpPr>
        <p:spPr>
          <a:xfrm>
            <a:off x="3663042" y="8490367"/>
            <a:ext cx="4940969" cy="369332"/>
          </a:xfrm>
          <a:prstGeom prst="rect">
            <a:avLst/>
          </a:prstGeom>
          <a:noFill/>
        </p:spPr>
        <p:txBody>
          <a:bodyPr wrap="square" rtlCol="0">
            <a:spAutoFit/>
          </a:bodyPr>
          <a:lstStyle/>
          <a:p>
            <a:r>
              <a:rPr lang="en-US" dirty="0" smtClean="0"/>
              <a:t>Straight up good source for cicada information</a:t>
            </a:r>
            <a:endParaRPr lang="en-US" dirty="0"/>
          </a:p>
        </p:txBody>
      </p:sp>
      <p:sp>
        <p:nvSpPr>
          <p:cNvPr id="6" name="TextBox 5"/>
          <p:cNvSpPr txBox="1"/>
          <p:nvPr/>
        </p:nvSpPr>
        <p:spPr>
          <a:xfrm>
            <a:off x="6449786" y="1527349"/>
            <a:ext cx="5550839" cy="4832092"/>
          </a:xfrm>
          <a:prstGeom prst="rect">
            <a:avLst/>
          </a:prstGeom>
          <a:noFill/>
        </p:spPr>
        <p:txBody>
          <a:bodyPr wrap="square" rtlCol="0">
            <a:spAutoFit/>
          </a:bodyPr>
          <a:lstStyle/>
          <a:p>
            <a:pPr marL="342900" indent="-342900">
              <a:buFontTx/>
              <a:buChar char="-"/>
            </a:pPr>
            <a:r>
              <a:rPr lang="en-US" sz="2800" dirty="0" smtClean="0"/>
              <a:t>3,390 known species in the world</a:t>
            </a:r>
          </a:p>
          <a:p>
            <a:pPr marL="342900" indent="-342900">
              <a:buFontTx/>
              <a:buChar char="-"/>
            </a:pPr>
            <a:endParaRPr lang="en-US" sz="2800" dirty="0" smtClean="0"/>
          </a:p>
          <a:p>
            <a:pPr marL="342900" indent="-342900">
              <a:buFontTx/>
              <a:buChar char="-"/>
            </a:pPr>
            <a:r>
              <a:rPr lang="en-US" sz="2800" dirty="0" smtClean="0"/>
              <a:t>Over 190 species in North America</a:t>
            </a:r>
          </a:p>
          <a:p>
            <a:pPr marL="800100" lvl="1" indent="-342900">
              <a:buFontTx/>
              <a:buChar char="-"/>
            </a:pPr>
            <a:r>
              <a:rPr lang="en-US" sz="2800" dirty="0" smtClean="0"/>
              <a:t>18 in Ohio</a:t>
            </a:r>
          </a:p>
          <a:p>
            <a:endParaRPr lang="en-US" sz="2800" dirty="0"/>
          </a:p>
          <a:p>
            <a:pPr marL="285750" indent="-285750">
              <a:buFontTx/>
              <a:buChar char="-"/>
            </a:pPr>
            <a:r>
              <a:rPr lang="en-US" sz="2800" dirty="0" smtClean="0"/>
              <a:t>Exist on every continent except Antarctica</a:t>
            </a:r>
          </a:p>
          <a:p>
            <a:pPr marL="285750" indent="-285750">
              <a:buFontTx/>
              <a:buChar char="-"/>
            </a:pPr>
            <a:endParaRPr lang="en-US" sz="2800" dirty="0"/>
          </a:p>
          <a:p>
            <a:pPr marL="285750" indent="-285750">
              <a:buFontTx/>
              <a:buChar char="-"/>
            </a:pPr>
            <a:r>
              <a:rPr lang="en-US" sz="2800" dirty="0" smtClean="0"/>
              <a:t>3 sp. are 17 year cicadas </a:t>
            </a:r>
          </a:p>
          <a:p>
            <a:pPr marL="285750" indent="-285750">
              <a:buFontTx/>
              <a:buChar char="-"/>
            </a:pPr>
            <a:endParaRPr lang="en-US" sz="2800" dirty="0" smtClean="0"/>
          </a:p>
          <a:p>
            <a:pPr marL="285750" indent="-285750">
              <a:buFontTx/>
              <a:buChar char="-"/>
            </a:pPr>
            <a:r>
              <a:rPr lang="en-US" sz="2800" dirty="0" smtClean="0"/>
              <a:t>4 sp. are 13 year cicadas</a:t>
            </a:r>
            <a:endParaRPr lang="en-US" sz="2800" dirty="0"/>
          </a:p>
        </p:txBody>
      </p:sp>
      <p:sp>
        <p:nvSpPr>
          <p:cNvPr id="7" name="Rectangle 6"/>
          <p:cNvSpPr/>
          <p:nvPr/>
        </p:nvSpPr>
        <p:spPr>
          <a:xfrm>
            <a:off x="615042" y="1686157"/>
            <a:ext cx="6096000" cy="3354765"/>
          </a:xfrm>
          <a:prstGeom prst="rect">
            <a:avLst/>
          </a:prstGeom>
        </p:spPr>
        <p:txBody>
          <a:bodyPr>
            <a:spAutoFit/>
          </a:bodyPr>
          <a:lstStyle/>
          <a:p>
            <a:r>
              <a:rPr lang="en-US" sz="2400" dirty="0">
                <a:solidFill>
                  <a:srgbClr val="000000"/>
                </a:solidFill>
                <a:latin typeface="Times" panose="02020603050405020304" pitchFamily="18" charset="0"/>
              </a:rPr>
              <a:t>Kingdom Animalia</a:t>
            </a:r>
            <a:r>
              <a:rPr lang="en-US" sz="2400" dirty="0"/>
              <a:t/>
            </a:r>
            <a:br>
              <a:rPr lang="en-US" sz="2400" dirty="0"/>
            </a:br>
            <a:r>
              <a:rPr lang="en-US" sz="2400" dirty="0">
                <a:solidFill>
                  <a:srgbClr val="000000"/>
                </a:solidFill>
              </a:rPr>
              <a:t>   </a:t>
            </a:r>
            <a:r>
              <a:rPr lang="en-US" sz="2800" dirty="0"/>
              <a:t>Phylum Arthropoda</a:t>
            </a:r>
            <a:br>
              <a:rPr lang="en-US" sz="2800" dirty="0"/>
            </a:br>
            <a:r>
              <a:rPr lang="en-US" sz="2800" dirty="0"/>
              <a:t>      Class </a:t>
            </a:r>
            <a:r>
              <a:rPr lang="en-US" sz="2800" dirty="0" err="1"/>
              <a:t>Insecta</a:t>
            </a:r>
            <a:r>
              <a:rPr lang="en-US" sz="2800" dirty="0"/>
              <a:t/>
            </a:r>
            <a:br>
              <a:rPr lang="en-US" sz="2800" dirty="0"/>
            </a:br>
            <a:r>
              <a:rPr lang="en-US" sz="2800" dirty="0"/>
              <a:t>         Order </a:t>
            </a:r>
            <a:r>
              <a:rPr lang="en-US" sz="2800" dirty="0" err="1"/>
              <a:t>Hemiptera</a:t>
            </a:r>
            <a:r>
              <a:rPr lang="en-US" sz="2800" dirty="0"/>
              <a:t/>
            </a:r>
            <a:br>
              <a:rPr lang="en-US" sz="2800" dirty="0"/>
            </a:br>
            <a:r>
              <a:rPr lang="en-US" sz="2800" dirty="0"/>
              <a:t>            Suborder </a:t>
            </a:r>
            <a:r>
              <a:rPr lang="en-US" sz="2800" dirty="0" err="1" smtClean="0"/>
              <a:t>Auchenorrhyncha</a:t>
            </a:r>
            <a:endParaRPr lang="en-US" sz="2800" dirty="0" smtClean="0"/>
          </a:p>
          <a:p>
            <a:r>
              <a:rPr lang="en-US" sz="2800" dirty="0"/>
              <a:t>	 </a:t>
            </a:r>
            <a:r>
              <a:rPr lang="en-US" sz="2800" dirty="0" smtClean="0"/>
              <a:t>  </a:t>
            </a:r>
            <a:r>
              <a:rPr lang="en-US" sz="2800" b="1" dirty="0" smtClean="0"/>
              <a:t>Family </a:t>
            </a:r>
            <a:r>
              <a:rPr lang="en-US" sz="2800" b="1" dirty="0" err="1" smtClean="0"/>
              <a:t>Cicadidae</a:t>
            </a:r>
            <a:endParaRPr lang="en-US" sz="2800" b="1" dirty="0" smtClean="0"/>
          </a:p>
          <a:p>
            <a:r>
              <a:rPr lang="en-US" sz="2400" dirty="0">
                <a:solidFill>
                  <a:srgbClr val="000000"/>
                </a:solidFill>
                <a:latin typeface="Times" panose="02020603050405020304" pitchFamily="18" charset="0"/>
              </a:rPr>
              <a:t> </a:t>
            </a:r>
            <a:r>
              <a:rPr lang="en-US" sz="2400" dirty="0"/>
              <a:t/>
            </a:r>
            <a:br>
              <a:rPr lang="en-US" sz="2400" dirty="0"/>
            </a:br>
            <a:r>
              <a:rPr lang="en-US" sz="2400" dirty="0">
                <a:solidFill>
                  <a:srgbClr val="000000"/>
                </a:solidFill>
                <a:latin typeface="Times" panose="02020603050405020304" pitchFamily="18" charset="0"/>
              </a:rPr>
              <a:t>            </a:t>
            </a:r>
            <a:endParaRPr lang="en-US" sz="2400" dirty="0"/>
          </a:p>
        </p:txBody>
      </p:sp>
      <p:cxnSp>
        <p:nvCxnSpPr>
          <p:cNvPr id="8" name="Straight Connector 7"/>
          <p:cNvCxnSpPr/>
          <p:nvPr/>
        </p:nvCxnSpPr>
        <p:spPr>
          <a:xfrm>
            <a:off x="6113099" y="1123541"/>
            <a:ext cx="0" cy="51206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98824" y="380721"/>
            <a:ext cx="3408305" cy="769441"/>
          </a:xfrm>
          <a:prstGeom prst="rect">
            <a:avLst/>
          </a:prstGeom>
        </p:spPr>
        <p:txBody>
          <a:bodyPr wrap="none">
            <a:spAutoFit/>
          </a:bodyPr>
          <a:lstStyle/>
          <a:p>
            <a:r>
              <a:rPr lang="en-US" sz="4400" b="1" dirty="0" smtClean="0"/>
              <a:t>Classification</a:t>
            </a:r>
            <a:endParaRPr lang="en-US" sz="4400" b="1" dirty="0"/>
          </a:p>
        </p:txBody>
      </p:sp>
    </p:spTree>
    <p:extLst>
      <p:ext uri="{BB962C8B-B14F-4D97-AF65-F5344CB8AC3E}">
        <p14:creationId xmlns="" xmlns:p14="http://schemas.microsoft.com/office/powerpoint/2010/main" val="183766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6113099" y="1123541"/>
            <a:ext cx="0" cy="51206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3124" y="148782"/>
            <a:ext cx="5567988" cy="584775"/>
          </a:xfrm>
          <a:prstGeom prst="rect">
            <a:avLst/>
          </a:prstGeom>
          <a:noFill/>
        </p:spPr>
        <p:txBody>
          <a:bodyPr wrap="square" rtlCol="0">
            <a:spAutoFit/>
          </a:bodyPr>
          <a:lstStyle/>
          <a:p>
            <a:pPr algn="ctr"/>
            <a:r>
              <a:rPr lang="en-US" sz="3200" dirty="0" smtClean="0"/>
              <a:t>Order </a:t>
            </a:r>
            <a:r>
              <a:rPr lang="en-US" sz="3200" dirty="0" err="1" smtClean="0"/>
              <a:t>Hemiptera</a:t>
            </a:r>
            <a:r>
              <a:rPr lang="en-US" sz="3200" dirty="0" smtClean="0"/>
              <a:t>  </a:t>
            </a:r>
            <a:endParaRPr lang="en-US" sz="3200" dirty="0"/>
          </a:p>
        </p:txBody>
      </p:sp>
      <p:sp>
        <p:nvSpPr>
          <p:cNvPr id="10" name="TextBox 9"/>
          <p:cNvSpPr txBox="1"/>
          <p:nvPr/>
        </p:nvSpPr>
        <p:spPr>
          <a:xfrm>
            <a:off x="6994358" y="143364"/>
            <a:ext cx="3958426" cy="584775"/>
          </a:xfrm>
          <a:prstGeom prst="rect">
            <a:avLst/>
          </a:prstGeom>
          <a:noFill/>
        </p:spPr>
        <p:txBody>
          <a:bodyPr wrap="square" rtlCol="0">
            <a:spAutoFit/>
          </a:bodyPr>
          <a:lstStyle/>
          <a:p>
            <a:pPr algn="ctr"/>
            <a:r>
              <a:rPr lang="en-US" sz="3200" dirty="0" smtClean="0"/>
              <a:t>Order </a:t>
            </a:r>
            <a:r>
              <a:rPr lang="en-US" sz="3200" dirty="0" err="1" smtClean="0"/>
              <a:t>Orthoptera</a:t>
            </a:r>
            <a:endParaRPr lang="en-US" sz="3200" dirty="0" smtClean="0"/>
          </a:p>
        </p:txBody>
      </p:sp>
      <p:pic>
        <p:nvPicPr>
          <p:cNvPr id="6" name="Picture 5"/>
          <p:cNvPicPr>
            <a:picLocks noChangeAspect="1"/>
          </p:cNvPicPr>
          <p:nvPr/>
        </p:nvPicPr>
        <p:blipFill>
          <a:blip r:embed="rId3" cstate="print"/>
          <a:stretch>
            <a:fillRect/>
          </a:stretch>
        </p:blipFill>
        <p:spPr>
          <a:xfrm flipH="1">
            <a:off x="9241971" y="3731240"/>
            <a:ext cx="2377507" cy="1698597"/>
          </a:xfrm>
          <a:prstGeom prst="rect">
            <a:avLst/>
          </a:prstGeom>
        </p:spPr>
      </p:pic>
      <p:pic>
        <p:nvPicPr>
          <p:cNvPr id="7" name="Picture 6"/>
          <p:cNvPicPr>
            <a:picLocks noChangeAspect="1"/>
          </p:cNvPicPr>
          <p:nvPr/>
        </p:nvPicPr>
        <p:blipFill>
          <a:blip r:embed="rId4" cstate="print"/>
          <a:stretch>
            <a:fillRect/>
          </a:stretch>
        </p:blipFill>
        <p:spPr>
          <a:xfrm>
            <a:off x="6230051" y="3744647"/>
            <a:ext cx="2730655" cy="1243965"/>
          </a:xfrm>
          <a:prstGeom prst="rect">
            <a:avLst/>
          </a:prstGeom>
        </p:spPr>
      </p:pic>
      <p:pic>
        <p:nvPicPr>
          <p:cNvPr id="8" name="Picture 7"/>
          <p:cNvPicPr>
            <a:picLocks noChangeAspect="1"/>
          </p:cNvPicPr>
          <p:nvPr/>
        </p:nvPicPr>
        <p:blipFill>
          <a:blip r:embed="rId5" cstate="print"/>
          <a:stretch>
            <a:fillRect/>
          </a:stretch>
        </p:blipFill>
        <p:spPr>
          <a:xfrm flipH="1">
            <a:off x="9802680" y="2003769"/>
            <a:ext cx="1816798" cy="1109092"/>
          </a:xfrm>
          <a:prstGeom prst="rect">
            <a:avLst/>
          </a:prstGeom>
        </p:spPr>
      </p:pic>
      <p:pic>
        <p:nvPicPr>
          <p:cNvPr id="11" name="Picture 10"/>
          <p:cNvPicPr>
            <a:picLocks noChangeAspect="1"/>
          </p:cNvPicPr>
          <p:nvPr/>
        </p:nvPicPr>
        <p:blipFill>
          <a:blip r:embed="rId6" cstate="print"/>
          <a:stretch>
            <a:fillRect/>
          </a:stretch>
        </p:blipFill>
        <p:spPr>
          <a:xfrm flipV="1">
            <a:off x="488050" y="1552589"/>
            <a:ext cx="1335960" cy="1370436"/>
          </a:xfrm>
          <a:prstGeom prst="rect">
            <a:avLst/>
          </a:prstGeom>
        </p:spPr>
      </p:pic>
      <p:pic>
        <p:nvPicPr>
          <p:cNvPr id="12" name="Picture 11"/>
          <p:cNvPicPr>
            <a:picLocks noChangeAspect="1"/>
          </p:cNvPicPr>
          <p:nvPr/>
        </p:nvPicPr>
        <p:blipFill rotWithShape="1">
          <a:blip r:embed="rId7" cstate="print"/>
          <a:srcRect l="64171" t="3955" r="5613" b="3313"/>
          <a:stretch/>
        </p:blipFill>
        <p:spPr>
          <a:xfrm flipH="1">
            <a:off x="517900" y="4134703"/>
            <a:ext cx="874910" cy="1790060"/>
          </a:xfrm>
          <a:prstGeom prst="rect">
            <a:avLst/>
          </a:prstGeom>
        </p:spPr>
      </p:pic>
      <p:pic>
        <p:nvPicPr>
          <p:cNvPr id="14" name="Picture 13"/>
          <p:cNvPicPr>
            <a:picLocks noChangeAspect="1"/>
          </p:cNvPicPr>
          <p:nvPr/>
        </p:nvPicPr>
        <p:blipFill>
          <a:blip r:embed="rId8" cstate="print"/>
          <a:stretch>
            <a:fillRect/>
          </a:stretch>
        </p:blipFill>
        <p:spPr>
          <a:xfrm rot="17316625">
            <a:off x="2229352" y="1847038"/>
            <a:ext cx="2162990" cy="2065595"/>
          </a:xfrm>
          <a:prstGeom prst="rect">
            <a:avLst/>
          </a:prstGeom>
        </p:spPr>
      </p:pic>
      <p:pic>
        <p:nvPicPr>
          <p:cNvPr id="15" name="Picture 14"/>
          <p:cNvPicPr>
            <a:picLocks noChangeAspect="1"/>
          </p:cNvPicPr>
          <p:nvPr/>
        </p:nvPicPr>
        <p:blipFill>
          <a:blip r:embed="rId9" cstate="print"/>
          <a:stretch>
            <a:fillRect/>
          </a:stretch>
        </p:blipFill>
        <p:spPr>
          <a:xfrm rot="5400000">
            <a:off x="4285055" y="1324316"/>
            <a:ext cx="1543708" cy="1477233"/>
          </a:xfrm>
          <a:prstGeom prst="rect">
            <a:avLst/>
          </a:prstGeom>
        </p:spPr>
      </p:pic>
      <p:pic>
        <p:nvPicPr>
          <p:cNvPr id="16" name="Picture 15"/>
          <p:cNvPicPr>
            <a:picLocks noChangeAspect="1"/>
          </p:cNvPicPr>
          <p:nvPr/>
        </p:nvPicPr>
        <p:blipFill>
          <a:blip r:embed="rId10" cstate="print"/>
          <a:stretch>
            <a:fillRect/>
          </a:stretch>
        </p:blipFill>
        <p:spPr>
          <a:xfrm>
            <a:off x="6252046" y="5193140"/>
            <a:ext cx="1906906" cy="1063630"/>
          </a:xfrm>
          <a:prstGeom prst="rect">
            <a:avLst/>
          </a:prstGeom>
        </p:spPr>
      </p:pic>
      <p:sp>
        <p:nvSpPr>
          <p:cNvPr id="17" name="TextBox 16"/>
          <p:cNvSpPr txBox="1"/>
          <p:nvPr/>
        </p:nvSpPr>
        <p:spPr>
          <a:xfrm>
            <a:off x="4244124" y="3107895"/>
            <a:ext cx="1377886" cy="369332"/>
          </a:xfrm>
          <a:prstGeom prst="rect">
            <a:avLst/>
          </a:prstGeom>
          <a:noFill/>
        </p:spPr>
        <p:txBody>
          <a:bodyPr wrap="square" rtlCol="0">
            <a:spAutoFit/>
          </a:bodyPr>
          <a:lstStyle/>
          <a:p>
            <a:r>
              <a:rPr lang="en-US" dirty="0" smtClean="0"/>
              <a:t>Shield bugs</a:t>
            </a:r>
            <a:endParaRPr lang="en-US" dirty="0"/>
          </a:p>
        </p:txBody>
      </p:sp>
      <p:sp>
        <p:nvSpPr>
          <p:cNvPr id="18" name="TextBox 17"/>
          <p:cNvSpPr txBox="1"/>
          <p:nvPr/>
        </p:nvSpPr>
        <p:spPr>
          <a:xfrm>
            <a:off x="590425" y="3080740"/>
            <a:ext cx="893358" cy="374754"/>
          </a:xfrm>
          <a:prstGeom prst="rect">
            <a:avLst/>
          </a:prstGeom>
          <a:noFill/>
        </p:spPr>
        <p:txBody>
          <a:bodyPr wrap="square" rtlCol="0">
            <a:spAutoFit/>
          </a:bodyPr>
          <a:lstStyle/>
          <a:p>
            <a:r>
              <a:rPr lang="en-US" dirty="0"/>
              <a:t>A</a:t>
            </a:r>
            <a:r>
              <a:rPr lang="en-US" dirty="0" smtClean="0"/>
              <a:t>phids</a:t>
            </a:r>
            <a:endParaRPr lang="en-US" dirty="0"/>
          </a:p>
        </p:txBody>
      </p:sp>
      <p:sp>
        <p:nvSpPr>
          <p:cNvPr id="20" name="TextBox 19"/>
          <p:cNvSpPr txBox="1"/>
          <p:nvPr/>
        </p:nvSpPr>
        <p:spPr>
          <a:xfrm>
            <a:off x="346777" y="6048784"/>
            <a:ext cx="1477233" cy="369332"/>
          </a:xfrm>
          <a:prstGeom prst="rect">
            <a:avLst/>
          </a:prstGeom>
          <a:noFill/>
        </p:spPr>
        <p:txBody>
          <a:bodyPr wrap="square" rtlCol="0">
            <a:spAutoFit/>
          </a:bodyPr>
          <a:lstStyle/>
          <a:p>
            <a:r>
              <a:rPr lang="en-US" dirty="0" smtClean="0"/>
              <a:t>Leafhoppers</a:t>
            </a:r>
            <a:endParaRPr lang="en-US" dirty="0"/>
          </a:p>
        </p:txBody>
      </p:sp>
      <p:sp>
        <p:nvSpPr>
          <p:cNvPr id="23" name="TextBox 22"/>
          <p:cNvSpPr txBox="1"/>
          <p:nvPr/>
        </p:nvSpPr>
        <p:spPr>
          <a:xfrm>
            <a:off x="8169309" y="5077247"/>
            <a:ext cx="1309554" cy="369332"/>
          </a:xfrm>
          <a:prstGeom prst="rect">
            <a:avLst/>
          </a:prstGeom>
          <a:noFill/>
        </p:spPr>
        <p:txBody>
          <a:bodyPr wrap="square" rtlCol="0">
            <a:spAutoFit/>
          </a:bodyPr>
          <a:lstStyle/>
          <a:p>
            <a:r>
              <a:rPr lang="en-US" dirty="0"/>
              <a:t>C</a:t>
            </a:r>
            <a:r>
              <a:rPr lang="en-US" dirty="0" smtClean="0"/>
              <a:t>rickets</a:t>
            </a:r>
            <a:endParaRPr lang="en-US" dirty="0"/>
          </a:p>
        </p:txBody>
      </p:sp>
      <p:sp>
        <p:nvSpPr>
          <p:cNvPr id="24" name="TextBox 23"/>
          <p:cNvSpPr txBox="1"/>
          <p:nvPr/>
        </p:nvSpPr>
        <p:spPr>
          <a:xfrm>
            <a:off x="10077915" y="3154669"/>
            <a:ext cx="1749738" cy="369332"/>
          </a:xfrm>
          <a:prstGeom prst="rect">
            <a:avLst/>
          </a:prstGeom>
          <a:noFill/>
        </p:spPr>
        <p:txBody>
          <a:bodyPr wrap="square" rtlCol="0">
            <a:spAutoFit/>
          </a:bodyPr>
          <a:lstStyle/>
          <a:p>
            <a:r>
              <a:rPr lang="en-US" dirty="0" smtClean="0"/>
              <a:t>Grasshoppers</a:t>
            </a:r>
            <a:endParaRPr lang="en-US" dirty="0"/>
          </a:p>
        </p:txBody>
      </p:sp>
      <p:sp>
        <p:nvSpPr>
          <p:cNvPr id="25" name="TextBox 24"/>
          <p:cNvSpPr txBox="1"/>
          <p:nvPr/>
        </p:nvSpPr>
        <p:spPr>
          <a:xfrm>
            <a:off x="10319192" y="5408563"/>
            <a:ext cx="1749738" cy="369332"/>
          </a:xfrm>
          <a:prstGeom prst="rect">
            <a:avLst/>
          </a:prstGeom>
          <a:noFill/>
        </p:spPr>
        <p:txBody>
          <a:bodyPr wrap="square" rtlCol="0">
            <a:spAutoFit/>
          </a:bodyPr>
          <a:lstStyle/>
          <a:p>
            <a:r>
              <a:rPr lang="en-US" dirty="0" smtClean="0"/>
              <a:t>Katydids</a:t>
            </a:r>
            <a:endParaRPr lang="en-US" dirty="0"/>
          </a:p>
        </p:txBody>
      </p:sp>
      <p:pic>
        <p:nvPicPr>
          <p:cNvPr id="27" name="Picture 26"/>
          <p:cNvPicPr>
            <a:picLocks noChangeAspect="1"/>
          </p:cNvPicPr>
          <p:nvPr/>
        </p:nvPicPr>
        <p:blipFill rotWithShape="1">
          <a:blip r:embed="rId11" cstate="print"/>
          <a:srcRect t="9213" r="4350" b="7452"/>
          <a:stretch/>
        </p:blipFill>
        <p:spPr>
          <a:xfrm>
            <a:off x="6412242" y="1379833"/>
            <a:ext cx="2721780" cy="1828800"/>
          </a:xfrm>
          <a:prstGeom prst="rect">
            <a:avLst/>
          </a:prstGeom>
        </p:spPr>
      </p:pic>
      <p:sp>
        <p:nvSpPr>
          <p:cNvPr id="28" name="TextBox 27"/>
          <p:cNvSpPr txBox="1"/>
          <p:nvPr/>
        </p:nvSpPr>
        <p:spPr>
          <a:xfrm>
            <a:off x="8327781" y="2650120"/>
            <a:ext cx="951324" cy="369332"/>
          </a:xfrm>
          <a:prstGeom prst="rect">
            <a:avLst/>
          </a:prstGeom>
          <a:noFill/>
        </p:spPr>
        <p:txBody>
          <a:bodyPr wrap="square" rtlCol="0">
            <a:spAutoFit/>
          </a:bodyPr>
          <a:lstStyle/>
          <a:p>
            <a:r>
              <a:rPr lang="en-US" dirty="0"/>
              <a:t>L</a:t>
            </a:r>
            <a:r>
              <a:rPr lang="en-US" dirty="0" smtClean="0"/>
              <a:t>ocust</a:t>
            </a:r>
            <a:endParaRPr lang="en-US" dirty="0"/>
          </a:p>
        </p:txBody>
      </p:sp>
      <p:pic>
        <p:nvPicPr>
          <p:cNvPr id="29" name="Picture 28"/>
          <p:cNvPicPr>
            <a:picLocks noChangeAspect="1"/>
          </p:cNvPicPr>
          <p:nvPr/>
        </p:nvPicPr>
        <p:blipFill>
          <a:blip r:embed="rId12" cstate="print"/>
          <a:stretch>
            <a:fillRect/>
          </a:stretch>
        </p:blipFill>
        <p:spPr>
          <a:xfrm>
            <a:off x="2350619" y="4488999"/>
            <a:ext cx="3325069" cy="1501644"/>
          </a:xfrm>
          <a:prstGeom prst="rect">
            <a:avLst/>
          </a:prstGeom>
        </p:spPr>
      </p:pic>
      <p:sp>
        <p:nvSpPr>
          <p:cNvPr id="31" name="Rectangle 30"/>
          <p:cNvSpPr/>
          <p:nvPr/>
        </p:nvSpPr>
        <p:spPr>
          <a:xfrm>
            <a:off x="3492202" y="6050932"/>
            <a:ext cx="918841" cy="369332"/>
          </a:xfrm>
          <a:prstGeom prst="rect">
            <a:avLst/>
          </a:prstGeom>
        </p:spPr>
        <p:txBody>
          <a:bodyPr wrap="square">
            <a:spAutoFit/>
          </a:bodyPr>
          <a:lstStyle/>
          <a:p>
            <a:r>
              <a:rPr lang="en-US" dirty="0" smtClean="0"/>
              <a:t>Cicadas</a:t>
            </a:r>
            <a:endParaRPr lang="en-US" dirty="0"/>
          </a:p>
        </p:txBody>
      </p:sp>
      <p:sp>
        <p:nvSpPr>
          <p:cNvPr id="2" name="TextBox 1"/>
          <p:cNvSpPr txBox="1"/>
          <p:nvPr/>
        </p:nvSpPr>
        <p:spPr>
          <a:xfrm>
            <a:off x="1607497" y="701971"/>
            <a:ext cx="2759242" cy="369332"/>
          </a:xfrm>
          <a:prstGeom prst="rect">
            <a:avLst/>
          </a:prstGeom>
          <a:noFill/>
        </p:spPr>
        <p:txBody>
          <a:bodyPr wrap="square" rtlCol="0">
            <a:spAutoFit/>
          </a:bodyPr>
          <a:lstStyle/>
          <a:p>
            <a:pPr algn="ctr"/>
            <a:r>
              <a:rPr lang="en-US" dirty="0" smtClean="0"/>
              <a:t>Sucking mouthparts</a:t>
            </a:r>
            <a:endParaRPr lang="en-US" dirty="0"/>
          </a:p>
        </p:txBody>
      </p:sp>
      <p:sp>
        <p:nvSpPr>
          <p:cNvPr id="26" name="TextBox 25"/>
          <p:cNvSpPr txBox="1"/>
          <p:nvPr/>
        </p:nvSpPr>
        <p:spPr>
          <a:xfrm>
            <a:off x="7591133" y="728139"/>
            <a:ext cx="2759242" cy="369332"/>
          </a:xfrm>
          <a:prstGeom prst="rect">
            <a:avLst/>
          </a:prstGeom>
          <a:noFill/>
        </p:spPr>
        <p:txBody>
          <a:bodyPr wrap="square" rtlCol="0">
            <a:spAutoFit/>
          </a:bodyPr>
          <a:lstStyle/>
          <a:p>
            <a:pPr algn="ctr"/>
            <a:r>
              <a:rPr lang="en-US" dirty="0" smtClean="0"/>
              <a:t>Chewing mouthparts</a:t>
            </a:r>
            <a:endParaRPr lang="en-US" dirty="0"/>
          </a:p>
        </p:txBody>
      </p:sp>
    </p:spTree>
    <p:extLst>
      <p:ext uri="{BB962C8B-B14F-4D97-AF65-F5344CB8AC3E}">
        <p14:creationId xmlns="" xmlns:p14="http://schemas.microsoft.com/office/powerpoint/2010/main" val="1298246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962915" y="1798615"/>
            <a:ext cx="28574" cy="48169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7029" y="395678"/>
            <a:ext cx="4734713" cy="646331"/>
          </a:xfrm>
          <a:prstGeom prst="rect">
            <a:avLst/>
          </a:prstGeom>
          <a:noFill/>
        </p:spPr>
        <p:txBody>
          <a:bodyPr wrap="square" rtlCol="0">
            <a:spAutoFit/>
          </a:bodyPr>
          <a:lstStyle/>
          <a:p>
            <a:pPr algn="ctr"/>
            <a:r>
              <a:rPr lang="en-US" sz="3600" dirty="0" smtClean="0"/>
              <a:t>Annual (Dog Day)</a:t>
            </a:r>
            <a:endParaRPr lang="en-US" sz="3600" dirty="0"/>
          </a:p>
        </p:txBody>
      </p:sp>
      <p:sp>
        <p:nvSpPr>
          <p:cNvPr id="10" name="TextBox 9"/>
          <p:cNvSpPr txBox="1"/>
          <p:nvPr/>
        </p:nvSpPr>
        <p:spPr>
          <a:xfrm>
            <a:off x="8050093" y="395679"/>
            <a:ext cx="2557118" cy="646331"/>
          </a:xfrm>
          <a:prstGeom prst="rect">
            <a:avLst/>
          </a:prstGeom>
          <a:noFill/>
        </p:spPr>
        <p:txBody>
          <a:bodyPr wrap="square" rtlCol="0">
            <a:spAutoFit/>
          </a:bodyPr>
          <a:lstStyle/>
          <a:p>
            <a:pPr algn="ctr"/>
            <a:r>
              <a:rPr lang="en-US" sz="3600" dirty="0" smtClean="0"/>
              <a:t>Periodical</a:t>
            </a:r>
            <a:endParaRPr lang="en-US" sz="3600" dirty="0"/>
          </a:p>
        </p:txBody>
      </p:sp>
      <p:sp>
        <p:nvSpPr>
          <p:cNvPr id="5" name="Rectangle 4"/>
          <p:cNvSpPr/>
          <p:nvPr/>
        </p:nvSpPr>
        <p:spPr>
          <a:xfrm>
            <a:off x="2081775" y="1525816"/>
            <a:ext cx="2194960" cy="369332"/>
          </a:xfrm>
          <a:prstGeom prst="rect">
            <a:avLst/>
          </a:prstGeom>
        </p:spPr>
        <p:txBody>
          <a:bodyPr wrap="none">
            <a:spAutoFit/>
          </a:bodyPr>
          <a:lstStyle/>
          <a:p>
            <a:r>
              <a:rPr lang="en-US" i="1" dirty="0" err="1" smtClean="0"/>
              <a:t>Neotibicen</a:t>
            </a:r>
            <a:r>
              <a:rPr lang="en-US" i="1" dirty="0" smtClean="0"/>
              <a:t>* </a:t>
            </a:r>
            <a:r>
              <a:rPr lang="en-US" i="1" dirty="0" err="1" smtClean="0"/>
              <a:t>pruinosis</a:t>
            </a:r>
            <a:endParaRPr lang="en-US" i="1" dirty="0"/>
          </a:p>
        </p:txBody>
      </p:sp>
      <p:sp>
        <p:nvSpPr>
          <p:cNvPr id="12" name="Rectangle 11"/>
          <p:cNvSpPr/>
          <p:nvPr/>
        </p:nvSpPr>
        <p:spPr>
          <a:xfrm>
            <a:off x="1001773" y="5191343"/>
            <a:ext cx="4594848" cy="1631216"/>
          </a:xfrm>
          <a:prstGeom prst="rect">
            <a:avLst/>
          </a:prstGeom>
        </p:spPr>
        <p:txBody>
          <a:bodyPr wrap="none">
            <a:spAutoFit/>
          </a:bodyPr>
          <a:lstStyle/>
          <a:p>
            <a:pPr marL="285750" indent="-285750">
              <a:buFontTx/>
              <a:buChar char="-"/>
            </a:pPr>
            <a:r>
              <a:rPr lang="en-US" sz="2000" dirty="0" smtClean="0"/>
              <a:t>10 species</a:t>
            </a:r>
            <a:r>
              <a:rPr lang="en-US" sz="2000" dirty="0"/>
              <a:t> </a:t>
            </a:r>
            <a:r>
              <a:rPr lang="en-US" sz="2000" dirty="0" smtClean="0"/>
              <a:t>in </a:t>
            </a:r>
            <a:r>
              <a:rPr lang="en-US" sz="2000" dirty="0" err="1" smtClean="0"/>
              <a:t>Neotibicen</a:t>
            </a:r>
            <a:r>
              <a:rPr lang="en-US" sz="2000" dirty="0" smtClean="0"/>
              <a:t> Genus</a:t>
            </a:r>
          </a:p>
          <a:p>
            <a:pPr marL="285750" indent="-285750">
              <a:buFontTx/>
              <a:buChar char="-"/>
            </a:pPr>
            <a:r>
              <a:rPr lang="en-US" sz="2000" dirty="0" smtClean="0"/>
              <a:t>Green &amp; black – cryptic </a:t>
            </a:r>
            <a:r>
              <a:rPr lang="en-US" sz="2000" dirty="0" err="1" smtClean="0"/>
              <a:t>camo</a:t>
            </a:r>
            <a:endParaRPr lang="en-US" sz="2000" dirty="0" smtClean="0"/>
          </a:p>
          <a:p>
            <a:pPr marL="285750" indent="-285750">
              <a:buFontTx/>
              <a:buChar char="-"/>
            </a:pPr>
            <a:r>
              <a:rPr lang="en-US" sz="2000" dirty="0"/>
              <a:t>2</a:t>
            </a:r>
            <a:r>
              <a:rPr lang="en-US" sz="2000" dirty="0" smtClean="0"/>
              <a:t> – 5 year life cycle - emerge every year</a:t>
            </a:r>
          </a:p>
          <a:p>
            <a:pPr marL="285750" indent="-285750">
              <a:buFontTx/>
              <a:buChar char="-"/>
            </a:pPr>
            <a:r>
              <a:rPr lang="en-US" sz="2000" dirty="0" smtClean="0"/>
              <a:t>Can sing later into the evening</a:t>
            </a:r>
          </a:p>
          <a:p>
            <a:pPr marL="285750" indent="-285750">
              <a:buFontTx/>
              <a:buChar char="-"/>
            </a:pPr>
            <a:endParaRPr lang="en-US" sz="2000" dirty="0"/>
          </a:p>
        </p:txBody>
      </p:sp>
      <p:pic>
        <p:nvPicPr>
          <p:cNvPr id="7" name="Picture 6"/>
          <p:cNvPicPr>
            <a:picLocks noChangeAspect="1"/>
          </p:cNvPicPr>
          <p:nvPr/>
        </p:nvPicPr>
        <p:blipFill>
          <a:blip r:embed="rId3" cstate="print"/>
          <a:stretch>
            <a:fillRect/>
          </a:stretch>
        </p:blipFill>
        <p:spPr>
          <a:xfrm>
            <a:off x="1225216" y="1906929"/>
            <a:ext cx="3478341" cy="2608756"/>
          </a:xfrm>
          <a:prstGeom prst="rect">
            <a:avLst/>
          </a:prstGeom>
          <a:ln>
            <a:noFill/>
          </a:ln>
          <a:effectLst>
            <a:softEdge rad="112500"/>
          </a:effectLst>
        </p:spPr>
      </p:pic>
      <p:sp>
        <p:nvSpPr>
          <p:cNvPr id="13" name="Rectangle 12"/>
          <p:cNvSpPr/>
          <p:nvPr/>
        </p:nvSpPr>
        <p:spPr>
          <a:xfrm>
            <a:off x="7822764" y="1525816"/>
            <a:ext cx="2583090" cy="923330"/>
          </a:xfrm>
          <a:prstGeom prst="rect">
            <a:avLst/>
          </a:prstGeom>
        </p:spPr>
        <p:txBody>
          <a:bodyPr wrap="square">
            <a:spAutoFit/>
          </a:bodyPr>
          <a:lstStyle/>
          <a:p>
            <a:r>
              <a:rPr lang="pt-BR" i="1" dirty="0" smtClean="0"/>
              <a:t>Magicicada septendecim</a:t>
            </a:r>
          </a:p>
          <a:p>
            <a:r>
              <a:rPr lang="pt-BR" i="1" dirty="0" smtClean="0"/>
              <a:t>Magicicada cassini</a:t>
            </a:r>
          </a:p>
          <a:p>
            <a:r>
              <a:rPr lang="pt-BR" i="1" dirty="0" smtClean="0"/>
              <a:t>Magicicada septendecula</a:t>
            </a:r>
            <a:endParaRPr lang="pt-BR" i="1" dirty="0"/>
          </a:p>
        </p:txBody>
      </p:sp>
      <p:pic>
        <p:nvPicPr>
          <p:cNvPr id="14" name="Picture 13"/>
          <p:cNvPicPr>
            <a:picLocks noChangeAspect="1"/>
          </p:cNvPicPr>
          <p:nvPr/>
        </p:nvPicPr>
        <p:blipFill>
          <a:blip r:embed="rId4" cstate="print"/>
          <a:stretch>
            <a:fillRect/>
          </a:stretch>
        </p:blipFill>
        <p:spPr>
          <a:xfrm>
            <a:off x="6652009" y="2608402"/>
            <a:ext cx="2130251" cy="985241"/>
          </a:xfrm>
          <a:prstGeom prst="rect">
            <a:avLst/>
          </a:prstGeom>
          <a:ln>
            <a:noFill/>
          </a:ln>
          <a:effectLst>
            <a:softEdge rad="112500"/>
          </a:effectLst>
        </p:spPr>
      </p:pic>
      <p:sp>
        <p:nvSpPr>
          <p:cNvPr id="15" name="TextBox 14"/>
          <p:cNvSpPr txBox="1"/>
          <p:nvPr/>
        </p:nvSpPr>
        <p:spPr>
          <a:xfrm>
            <a:off x="10037342" y="4487423"/>
            <a:ext cx="2028029" cy="261610"/>
          </a:xfrm>
          <a:prstGeom prst="rect">
            <a:avLst/>
          </a:prstGeom>
          <a:noFill/>
        </p:spPr>
        <p:txBody>
          <a:bodyPr wrap="square" rtlCol="0">
            <a:spAutoFit/>
          </a:bodyPr>
          <a:lstStyle/>
          <a:p>
            <a:r>
              <a:rPr lang="en-US" sz="1100" dirty="0" smtClean="0"/>
              <a:t>Bugguide.net</a:t>
            </a:r>
          </a:p>
        </p:txBody>
      </p:sp>
      <p:sp>
        <p:nvSpPr>
          <p:cNvPr id="16" name="TextBox 15"/>
          <p:cNvSpPr txBox="1"/>
          <p:nvPr/>
        </p:nvSpPr>
        <p:spPr>
          <a:xfrm>
            <a:off x="1225216" y="4568334"/>
            <a:ext cx="2028029" cy="261610"/>
          </a:xfrm>
          <a:prstGeom prst="rect">
            <a:avLst/>
          </a:prstGeom>
          <a:noFill/>
        </p:spPr>
        <p:txBody>
          <a:bodyPr wrap="square" rtlCol="0">
            <a:spAutoFit/>
          </a:bodyPr>
          <a:lstStyle/>
          <a:p>
            <a:r>
              <a:rPr lang="en-US" sz="1100" dirty="0" smtClean="0"/>
              <a:t>Bugguide.net</a:t>
            </a:r>
          </a:p>
        </p:txBody>
      </p:sp>
      <p:sp>
        <p:nvSpPr>
          <p:cNvPr id="17" name="Rectangle 16"/>
          <p:cNvSpPr/>
          <p:nvPr/>
        </p:nvSpPr>
        <p:spPr>
          <a:xfrm>
            <a:off x="6465304" y="5190200"/>
            <a:ext cx="5588151" cy="1323439"/>
          </a:xfrm>
          <a:prstGeom prst="rect">
            <a:avLst/>
          </a:prstGeom>
        </p:spPr>
        <p:txBody>
          <a:bodyPr wrap="square">
            <a:spAutoFit/>
          </a:bodyPr>
          <a:lstStyle/>
          <a:p>
            <a:pPr marL="285750" indent="-285750">
              <a:buFontTx/>
              <a:buChar char="-"/>
            </a:pPr>
            <a:r>
              <a:rPr lang="en-US" sz="2000" dirty="0" smtClean="0"/>
              <a:t>3 species in Ohio</a:t>
            </a:r>
          </a:p>
          <a:p>
            <a:pPr marL="285750" indent="-285750">
              <a:buFontTx/>
              <a:buChar char="-"/>
            </a:pPr>
            <a:r>
              <a:rPr lang="en-US" sz="2000" dirty="0" smtClean="0"/>
              <a:t>Orange &amp; black</a:t>
            </a:r>
          </a:p>
          <a:p>
            <a:pPr marL="285750" indent="-285750">
              <a:buFontTx/>
              <a:buChar char="-"/>
            </a:pPr>
            <a:r>
              <a:rPr lang="en-US" sz="2000" dirty="0" smtClean="0"/>
              <a:t>17* year life cycle</a:t>
            </a:r>
          </a:p>
          <a:p>
            <a:pPr marL="285750" indent="-285750">
              <a:buFontTx/>
              <a:buChar char="-"/>
            </a:pPr>
            <a:r>
              <a:rPr lang="en-US" sz="2000" dirty="0" smtClean="0"/>
              <a:t>Tend to sing during the day</a:t>
            </a:r>
            <a:endParaRPr lang="en-US" sz="2000" dirty="0"/>
          </a:p>
        </p:txBody>
      </p:sp>
      <p:cxnSp>
        <p:nvCxnSpPr>
          <p:cNvPr id="6" name="Straight Connector 5"/>
          <p:cNvCxnSpPr/>
          <p:nvPr/>
        </p:nvCxnSpPr>
        <p:spPr>
          <a:xfrm>
            <a:off x="1396040" y="980453"/>
            <a:ext cx="15544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941940" y="980453"/>
            <a:ext cx="155448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36749" y="980453"/>
            <a:ext cx="914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297809" y="980453"/>
            <a:ext cx="9144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cstate="print"/>
          <a:stretch>
            <a:fillRect/>
          </a:stretch>
        </p:blipFill>
        <p:spPr>
          <a:xfrm>
            <a:off x="9225111" y="2626477"/>
            <a:ext cx="2617657" cy="2603916"/>
          </a:xfrm>
          <a:prstGeom prst="rect">
            <a:avLst/>
          </a:prstGeom>
          <a:ln>
            <a:noFill/>
          </a:ln>
          <a:effectLst>
            <a:softEdge rad="112500"/>
          </a:effectLst>
        </p:spPr>
      </p:pic>
      <p:pic>
        <p:nvPicPr>
          <p:cNvPr id="11" name="Picture 10"/>
          <p:cNvPicPr>
            <a:picLocks noChangeAspect="1"/>
          </p:cNvPicPr>
          <p:nvPr/>
        </p:nvPicPr>
        <p:blipFill rotWithShape="1">
          <a:blip r:embed="rId6" cstate="print"/>
          <a:srcRect l="12753" t="18198" r="9564" b="11013"/>
          <a:stretch/>
        </p:blipFill>
        <p:spPr>
          <a:xfrm>
            <a:off x="6669649" y="3737987"/>
            <a:ext cx="2035832" cy="1391395"/>
          </a:xfrm>
          <a:prstGeom prst="rect">
            <a:avLst/>
          </a:prstGeom>
          <a:ln>
            <a:noFill/>
          </a:ln>
          <a:effectLst>
            <a:softEdge rad="112500"/>
          </a:effectLst>
        </p:spPr>
      </p:pic>
    </p:spTree>
    <p:extLst>
      <p:ext uri="{BB962C8B-B14F-4D97-AF65-F5344CB8AC3E}">
        <p14:creationId xmlns="" xmlns:p14="http://schemas.microsoft.com/office/powerpoint/2010/main" val="2482446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7979" y="499621"/>
            <a:ext cx="5665509" cy="646331"/>
          </a:xfrm>
          <a:prstGeom prst="rect">
            <a:avLst/>
          </a:prstGeom>
          <a:noFill/>
        </p:spPr>
        <p:txBody>
          <a:bodyPr wrap="square" rtlCol="0">
            <a:spAutoFit/>
          </a:bodyPr>
          <a:lstStyle/>
          <a:p>
            <a:pPr algn="ctr"/>
            <a:r>
              <a:rPr lang="en-US" sz="3600" dirty="0" smtClean="0"/>
              <a:t>Annual or Dog Day Cicadas</a:t>
            </a:r>
            <a:endParaRPr lang="en-US" sz="3600" dirty="0"/>
          </a:p>
        </p:txBody>
      </p:sp>
      <p:sp>
        <p:nvSpPr>
          <p:cNvPr id="4" name="TextBox 3"/>
          <p:cNvSpPr txBox="1"/>
          <p:nvPr/>
        </p:nvSpPr>
        <p:spPr>
          <a:xfrm>
            <a:off x="8133935" y="5704861"/>
            <a:ext cx="3294742" cy="923330"/>
          </a:xfrm>
          <a:prstGeom prst="rect">
            <a:avLst/>
          </a:prstGeom>
          <a:noFill/>
        </p:spPr>
        <p:txBody>
          <a:bodyPr wrap="square" rtlCol="0">
            <a:spAutoFit/>
          </a:bodyPr>
          <a:lstStyle/>
          <a:p>
            <a:pPr algn="ctr"/>
            <a:r>
              <a:rPr lang="en-US" dirty="0" smtClean="0"/>
              <a:t>Swamp cicada</a:t>
            </a:r>
          </a:p>
          <a:p>
            <a:pPr algn="ctr"/>
            <a:r>
              <a:rPr lang="en-US" i="1" dirty="0" err="1" smtClean="0"/>
              <a:t>Neotibicen</a:t>
            </a:r>
            <a:r>
              <a:rPr lang="en-US" i="1" dirty="0" smtClean="0"/>
              <a:t> </a:t>
            </a:r>
            <a:r>
              <a:rPr lang="en-US" i="1" dirty="0" err="1" smtClean="0"/>
              <a:t>tibicen</a:t>
            </a:r>
            <a:endParaRPr lang="en-US" i="1" dirty="0" smtClean="0"/>
          </a:p>
          <a:p>
            <a:pPr algn="ctr"/>
            <a:r>
              <a:rPr lang="en-US" dirty="0" smtClean="0"/>
              <a:t>AKA the soundtrack of summer</a:t>
            </a:r>
            <a:endParaRPr lang="en-US" dirty="0"/>
          </a:p>
        </p:txBody>
      </p:sp>
      <p:pic>
        <p:nvPicPr>
          <p:cNvPr id="5" name="08.US.MS.YAX.T04.Tibicen_pruinosus_fragment_filtered">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1949269" y="5045387"/>
            <a:ext cx="609600" cy="609600"/>
          </a:xfrm>
          <a:prstGeom prst="rect">
            <a:avLst/>
          </a:prstGeom>
        </p:spPr>
      </p:pic>
      <p:sp>
        <p:nvSpPr>
          <p:cNvPr id="6" name="TextBox 5"/>
          <p:cNvSpPr txBox="1"/>
          <p:nvPr/>
        </p:nvSpPr>
        <p:spPr>
          <a:xfrm>
            <a:off x="606698" y="5793486"/>
            <a:ext cx="3294742" cy="646331"/>
          </a:xfrm>
          <a:prstGeom prst="rect">
            <a:avLst/>
          </a:prstGeom>
          <a:noFill/>
        </p:spPr>
        <p:txBody>
          <a:bodyPr wrap="square" rtlCol="0">
            <a:spAutoFit/>
          </a:bodyPr>
          <a:lstStyle/>
          <a:p>
            <a:pPr algn="ctr"/>
            <a:r>
              <a:rPr lang="en-US" dirty="0" smtClean="0"/>
              <a:t>Scissor-grinder cicada</a:t>
            </a:r>
          </a:p>
          <a:p>
            <a:pPr algn="ctr"/>
            <a:r>
              <a:rPr lang="en-US" i="1" dirty="0" err="1" smtClean="0"/>
              <a:t>Neotibicen</a:t>
            </a:r>
            <a:r>
              <a:rPr lang="en-US" i="1" dirty="0" smtClean="0"/>
              <a:t> </a:t>
            </a:r>
            <a:r>
              <a:rPr lang="en-US" i="1" dirty="0" err="1" smtClean="0"/>
              <a:t>pruinosus</a:t>
            </a:r>
            <a:r>
              <a:rPr lang="en-US" i="1" dirty="0" smtClean="0"/>
              <a:t> </a:t>
            </a:r>
            <a:r>
              <a:rPr lang="en-US" i="1" dirty="0" err="1" smtClean="0"/>
              <a:t>pruinosus</a:t>
            </a:r>
            <a:endParaRPr lang="en-US" i="1" dirty="0" smtClean="0"/>
          </a:p>
        </p:txBody>
      </p:sp>
      <p:sp>
        <p:nvSpPr>
          <p:cNvPr id="7" name="Rectangle 6"/>
          <p:cNvSpPr/>
          <p:nvPr/>
        </p:nvSpPr>
        <p:spPr>
          <a:xfrm>
            <a:off x="4418538" y="1804277"/>
            <a:ext cx="3624390" cy="4047262"/>
          </a:xfrm>
          <a:prstGeom prst="rect">
            <a:avLst/>
          </a:prstGeom>
        </p:spPr>
        <p:txBody>
          <a:bodyPr wrap="none">
            <a:spAutoFit/>
          </a:bodyPr>
          <a:lstStyle/>
          <a:p>
            <a:pPr marL="285750" indent="-285750">
              <a:buFontTx/>
              <a:buChar char="-"/>
            </a:pPr>
            <a:endParaRPr lang="en-US" sz="1050" dirty="0" smtClean="0"/>
          </a:p>
          <a:p>
            <a:pPr marL="285750" indent="-285750">
              <a:buFontTx/>
              <a:buChar char="-"/>
            </a:pPr>
            <a:endParaRPr lang="en-US" sz="1050" dirty="0" smtClean="0"/>
          </a:p>
          <a:p>
            <a:pPr marL="285750" indent="-285750">
              <a:buFontTx/>
              <a:buChar char="-"/>
            </a:pPr>
            <a:r>
              <a:rPr lang="en-US" dirty="0" smtClean="0"/>
              <a:t>Cryptic  camouflage </a:t>
            </a:r>
          </a:p>
          <a:p>
            <a:endParaRPr lang="en-US" sz="2000" dirty="0" smtClean="0"/>
          </a:p>
          <a:p>
            <a:pPr marL="285750" indent="-285750">
              <a:buFontTx/>
              <a:buChar char="-"/>
            </a:pPr>
            <a:r>
              <a:rPr lang="en-US" dirty="0" smtClean="0"/>
              <a:t>Emerge every year</a:t>
            </a:r>
          </a:p>
          <a:p>
            <a:pPr marL="285750" indent="-285750">
              <a:buFontTx/>
              <a:buChar char="-"/>
            </a:pPr>
            <a:endParaRPr lang="en-US" dirty="0"/>
          </a:p>
          <a:p>
            <a:pPr marL="285750" indent="-285750">
              <a:buFontTx/>
              <a:buChar char="-"/>
            </a:pPr>
            <a:r>
              <a:rPr lang="en-US" dirty="0" smtClean="0"/>
              <a:t>Can sing later into the evening</a:t>
            </a:r>
          </a:p>
          <a:p>
            <a:pPr marL="285750" indent="-285750">
              <a:buFontTx/>
              <a:buChar char="-"/>
            </a:pPr>
            <a:endParaRPr lang="en-US" dirty="0" smtClean="0"/>
          </a:p>
          <a:p>
            <a:pPr marL="285750" indent="-285750">
              <a:buFontTx/>
              <a:buChar char="-"/>
            </a:pPr>
            <a:r>
              <a:rPr lang="en-US" dirty="0"/>
              <a:t>H</a:t>
            </a:r>
            <a:r>
              <a:rPr lang="en-US" dirty="0" smtClean="0"/>
              <a:t>ave 3 </a:t>
            </a:r>
            <a:r>
              <a:rPr lang="en-US" dirty="0" err="1" smtClean="0"/>
              <a:t>oceli</a:t>
            </a:r>
            <a:r>
              <a:rPr lang="en-US" dirty="0" smtClean="0"/>
              <a:t>, 2 compound eyes</a:t>
            </a:r>
          </a:p>
          <a:p>
            <a:pPr marL="285750" indent="-285750">
              <a:buFontTx/>
              <a:buChar char="-"/>
            </a:pPr>
            <a:endParaRPr lang="en-US" dirty="0"/>
          </a:p>
          <a:p>
            <a:pPr marL="285750" indent="-285750">
              <a:buFontTx/>
              <a:buChar char="-"/>
            </a:pPr>
            <a:r>
              <a:rPr lang="en-US" dirty="0" smtClean="0"/>
              <a:t>Song changes throughout the day</a:t>
            </a:r>
          </a:p>
          <a:p>
            <a:pPr marL="285750" indent="-285750">
              <a:buFontTx/>
              <a:buChar char="-"/>
            </a:pPr>
            <a:endParaRPr lang="en-US" dirty="0"/>
          </a:p>
          <a:p>
            <a:pPr marL="285750" indent="-285750">
              <a:buFontTx/>
              <a:buChar char="-"/>
            </a:pPr>
            <a:r>
              <a:rPr lang="en-US" dirty="0" smtClean="0"/>
              <a:t>Sometimes called “</a:t>
            </a:r>
            <a:r>
              <a:rPr lang="en-US" dirty="0" err="1" smtClean="0"/>
              <a:t>harvestfly</a:t>
            </a:r>
            <a:r>
              <a:rPr lang="en-US" dirty="0" smtClean="0"/>
              <a:t>”</a:t>
            </a:r>
          </a:p>
          <a:p>
            <a:pPr marL="285750" indent="-285750">
              <a:buFontTx/>
              <a:buChar char="-"/>
            </a:pPr>
            <a:endParaRPr lang="en-US" dirty="0"/>
          </a:p>
          <a:p>
            <a:pPr marL="285750" indent="-285750">
              <a:buFontTx/>
              <a:buChar char="-"/>
            </a:pPr>
            <a:r>
              <a:rPr lang="en-US" dirty="0" smtClean="0"/>
              <a:t>Well-distributed in Ohio</a:t>
            </a:r>
            <a:endParaRPr lang="en-US" dirty="0"/>
          </a:p>
        </p:txBody>
      </p:sp>
      <p:pic>
        <p:nvPicPr>
          <p:cNvPr id="8" name="Picture 7"/>
          <p:cNvPicPr>
            <a:picLocks noChangeAspect="1"/>
          </p:cNvPicPr>
          <p:nvPr/>
        </p:nvPicPr>
        <p:blipFill>
          <a:blip r:embed="rId7" cstate="print"/>
          <a:stretch>
            <a:fillRect/>
          </a:stretch>
        </p:blipFill>
        <p:spPr>
          <a:xfrm>
            <a:off x="520599" y="2209638"/>
            <a:ext cx="3466940" cy="2600206"/>
          </a:xfrm>
          <a:prstGeom prst="rect">
            <a:avLst/>
          </a:prstGeom>
          <a:ln>
            <a:noFill/>
          </a:ln>
          <a:effectLst>
            <a:softEdge rad="112500"/>
          </a:effectLst>
        </p:spPr>
      </p:pic>
      <p:pic>
        <p:nvPicPr>
          <p:cNvPr id="9" name="Picture 8"/>
          <p:cNvPicPr>
            <a:picLocks noChangeAspect="1"/>
          </p:cNvPicPr>
          <p:nvPr/>
        </p:nvPicPr>
        <p:blipFill>
          <a:blip r:embed="rId8" cstate="print"/>
          <a:stretch>
            <a:fillRect/>
          </a:stretch>
        </p:blipFill>
        <p:spPr>
          <a:xfrm>
            <a:off x="8473927" y="2142548"/>
            <a:ext cx="2954750" cy="3089934"/>
          </a:xfrm>
          <a:prstGeom prst="rect">
            <a:avLst/>
          </a:prstGeom>
          <a:ln>
            <a:noFill/>
          </a:ln>
          <a:effectLst>
            <a:softEdge rad="112500"/>
          </a:effectLst>
        </p:spPr>
      </p:pic>
      <p:pic>
        <p:nvPicPr>
          <p:cNvPr id="3" name="T-tibicen-call-DanMozgai Neotibicen">
            <a:hlinkClick r:id="" action="ppaction://media"/>
          </p:cNvPr>
          <p:cNvPicPr>
            <a:picLocks noChangeAspect="1"/>
          </p:cNvPicPr>
          <p:nvPr>
            <a:audioFile r:link="rId2"/>
            <p:extLst>
              <p:ext uri="{DAA4B4D4-6D71-4841-9C94-3DE7FCFB9230}">
                <p14:media xmlns="" xmlns:p14="http://schemas.microsoft.com/office/powerpoint/2010/main" r:embed="rId9"/>
              </p:ext>
            </p:extLst>
          </p:nvPr>
        </p:nvPicPr>
        <p:blipFill>
          <a:blip r:embed="rId6" cstate="print"/>
          <a:stretch>
            <a:fillRect/>
          </a:stretch>
        </p:blipFill>
        <p:spPr>
          <a:xfrm>
            <a:off x="9476506" y="5055348"/>
            <a:ext cx="609600" cy="609600"/>
          </a:xfrm>
          <a:prstGeom prst="rect">
            <a:avLst/>
          </a:prstGeom>
        </p:spPr>
      </p:pic>
    </p:spTree>
    <p:extLst>
      <p:ext uri="{BB962C8B-B14F-4D97-AF65-F5344CB8AC3E}">
        <p14:creationId xmlns="" xmlns:p14="http://schemas.microsoft.com/office/powerpoint/2010/main" val="278660866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10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0" y="0"/>
            <a:ext cx="12192000" cy="8285316"/>
          </a:xfrm>
          <a:prstGeom prst="rect">
            <a:avLst/>
          </a:prstGeom>
        </p:spPr>
      </p:pic>
      <p:pic>
        <p:nvPicPr>
          <p:cNvPr id="2" name="M-septendecim-court2-3 2 types">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0373964" y="1051302"/>
            <a:ext cx="609600" cy="609600"/>
          </a:xfrm>
          <a:prstGeom prst="rect">
            <a:avLst/>
          </a:prstGeom>
        </p:spPr>
      </p:pic>
      <p:sp>
        <p:nvSpPr>
          <p:cNvPr id="6" name="TextBox 5"/>
          <p:cNvSpPr txBox="1"/>
          <p:nvPr/>
        </p:nvSpPr>
        <p:spPr>
          <a:xfrm>
            <a:off x="8601775" y="6978134"/>
            <a:ext cx="3156704" cy="369332"/>
          </a:xfrm>
          <a:prstGeom prst="rect">
            <a:avLst/>
          </a:prstGeom>
          <a:noFill/>
        </p:spPr>
        <p:txBody>
          <a:bodyPr wrap="square" rtlCol="0">
            <a:spAutoFit/>
          </a:bodyPr>
          <a:lstStyle/>
          <a:p>
            <a:r>
              <a:rPr lang="en-US" dirty="0" smtClean="0"/>
              <a:t>Photo credit to Alexander Wild</a:t>
            </a:r>
            <a:endParaRPr lang="en-US" dirty="0"/>
          </a:p>
        </p:txBody>
      </p:sp>
      <p:sp>
        <p:nvSpPr>
          <p:cNvPr id="7" name="TextBox 6"/>
          <p:cNvSpPr txBox="1"/>
          <p:nvPr/>
        </p:nvSpPr>
        <p:spPr>
          <a:xfrm>
            <a:off x="325976" y="386141"/>
            <a:ext cx="3422060" cy="769441"/>
          </a:xfrm>
          <a:prstGeom prst="rect">
            <a:avLst/>
          </a:prstGeom>
          <a:noFill/>
        </p:spPr>
        <p:txBody>
          <a:bodyPr wrap="square" rtlCol="0">
            <a:spAutoFit/>
          </a:bodyPr>
          <a:lstStyle/>
          <a:p>
            <a:r>
              <a:rPr lang="en-US" sz="4400" b="1" dirty="0" smtClean="0"/>
              <a:t>Life History</a:t>
            </a:r>
            <a:endParaRPr lang="en-US" sz="4400" b="1" dirty="0"/>
          </a:p>
        </p:txBody>
      </p:sp>
    </p:spTree>
    <p:extLst>
      <p:ext uri="{BB962C8B-B14F-4D97-AF65-F5344CB8AC3E}">
        <p14:creationId xmlns="" xmlns:p14="http://schemas.microsoft.com/office/powerpoint/2010/main" val="1548208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srcRect l="66155" b="49277"/>
          <a:stretch/>
        </p:blipFill>
        <p:spPr>
          <a:xfrm>
            <a:off x="9908132" y="2647167"/>
            <a:ext cx="1135781" cy="11273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rotWithShape="1">
          <a:blip r:embed="rId3" cstate="print"/>
          <a:srcRect r="66586" b="49336"/>
          <a:stretch/>
        </p:blipFill>
        <p:spPr>
          <a:xfrm>
            <a:off x="5420342" y="171228"/>
            <a:ext cx="1350202" cy="1355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p:cNvPicPr>
            <a:picLocks noChangeAspect="1"/>
          </p:cNvPicPr>
          <p:nvPr/>
        </p:nvPicPr>
        <p:blipFill rotWithShape="1">
          <a:blip r:embed="rId3" cstate="print"/>
          <a:srcRect l="32554" t="49510" r="32808"/>
          <a:stretch/>
        </p:blipFill>
        <p:spPr>
          <a:xfrm>
            <a:off x="1108146" y="2647167"/>
            <a:ext cx="1164658" cy="11243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p:cNvPicPr>
            <a:picLocks noChangeAspect="1"/>
          </p:cNvPicPr>
          <p:nvPr/>
        </p:nvPicPr>
        <p:blipFill rotWithShape="1">
          <a:blip r:embed="rId3" cstate="print"/>
          <a:srcRect l="66453" t="49937"/>
          <a:stretch/>
        </p:blipFill>
        <p:spPr>
          <a:xfrm>
            <a:off x="2195801" y="467719"/>
            <a:ext cx="1437887" cy="14211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7972548" y="1812518"/>
            <a:ext cx="1775405" cy="923330"/>
          </a:xfrm>
          <a:prstGeom prst="rect">
            <a:avLst/>
          </a:prstGeom>
          <a:noFill/>
        </p:spPr>
        <p:txBody>
          <a:bodyPr wrap="square" rtlCol="0">
            <a:spAutoFit/>
          </a:bodyPr>
          <a:lstStyle/>
          <a:p>
            <a:pPr algn="ctr"/>
            <a:r>
              <a:rPr lang="en-US" dirty="0" smtClean="0"/>
              <a:t>1</a:t>
            </a:r>
            <a:r>
              <a:rPr lang="en-US" baseline="30000" dirty="0" smtClean="0"/>
              <a:t>st</a:t>
            </a:r>
            <a:r>
              <a:rPr lang="en-US" dirty="0" smtClean="0"/>
              <a:t> instar</a:t>
            </a:r>
          </a:p>
          <a:p>
            <a:pPr algn="ctr"/>
            <a:r>
              <a:rPr lang="en-US" dirty="0"/>
              <a:t>&lt;</a:t>
            </a:r>
            <a:r>
              <a:rPr lang="en-US" dirty="0" smtClean="0"/>
              <a:t>1 year</a:t>
            </a:r>
          </a:p>
          <a:p>
            <a:pPr algn="ctr"/>
            <a:endParaRPr lang="en-US" dirty="0" smtClean="0"/>
          </a:p>
        </p:txBody>
      </p:sp>
      <p:sp>
        <p:nvSpPr>
          <p:cNvPr id="19" name="TextBox 18"/>
          <p:cNvSpPr txBox="1"/>
          <p:nvPr/>
        </p:nvSpPr>
        <p:spPr>
          <a:xfrm>
            <a:off x="5177596" y="1491434"/>
            <a:ext cx="1775405" cy="646331"/>
          </a:xfrm>
          <a:prstGeom prst="rect">
            <a:avLst/>
          </a:prstGeom>
          <a:noFill/>
        </p:spPr>
        <p:txBody>
          <a:bodyPr wrap="square" rtlCol="0">
            <a:spAutoFit/>
          </a:bodyPr>
          <a:lstStyle/>
          <a:p>
            <a:pPr algn="ctr"/>
            <a:r>
              <a:rPr lang="en-US" dirty="0" smtClean="0"/>
              <a:t>Egg</a:t>
            </a:r>
          </a:p>
          <a:p>
            <a:pPr algn="ctr"/>
            <a:r>
              <a:rPr lang="en-US" dirty="0" smtClean="0"/>
              <a:t>6-8 weeks</a:t>
            </a:r>
            <a:endParaRPr lang="en-US" dirty="0"/>
          </a:p>
        </p:txBody>
      </p:sp>
      <p:sp>
        <p:nvSpPr>
          <p:cNvPr id="20" name="TextBox 19"/>
          <p:cNvSpPr txBox="1"/>
          <p:nvPr/>
        </p:nvSpPr>
        <p:spPr>
          <a:xfrm>
            <a:off x="9588319" y="3852995"/>
            <a:ext cx="1775405" cy="923330"/>
          </a:xfrm>
          <a:prstGeom prst="rect">
            <a:avLst/>
          </a:prstGeom>
          <a:noFill/>
        </p:spPr>
        <p:txBody>
          <a:bodyPr wrap="square" rtlCol="0">
            <a:spAutoFit/>
          </a:bodyPr>
          <a:lstStyle/>
          <a:p>
            <a:pPr algn="ctr"/>
            <a:r>
              <a:rPr lang="en-US" dirty="0" smtClean="0"/>
              <a:t>2</a:t>
            </a:r>
            <a:r>
              <a:rPr lang="en-US" baseline="30000" dirty="0" smtClean="0"/>
              <a:t>nd</a:t>
            </a:r>
            <a:r>
              <a:rPr lang="en-US" dirty="0" smtClean="0"/>
              <a:t> instar</a:t>
            </a:r>
          </a:p>
          <a:p>
            <a:pPr algn="ctr"/>
            <a:r>
              <a:rPr lang="en-US" dirty="0" smtClean="0"/>
              <a:t>3-6 years</a:t>
            </a:r>
          </a:p>
          <a:p>
            <a:pPr algn="ctr"/>
            <a:endParaRPr lang="en-US" dirty="0" smtClean="0"/>
          </a:p>
        </p:txBody>
      </p:sp>
      <p:sp>
        <p:nvSpPr>
          <p:cNvPr id="21" name="TextBox 20"/>
          <p:cNvSpPr txBox="1"/>
          <p:nvPr/>
        </p:nvSpPr>
        <p:spPr>
          <a:xfrm>
            <a:off x="8013139" y="5764923"/>
            <a:ext cx="1775405" cy="923330"/>
          </a:xfrm>
          <a:prstGeom prst="rect">
            <a:avLst/>
          </a:prstGeom>
          <a:noFill/>
        </p:spPr>
        <p:txBody>
          <a:bodyPr wrap="square" rtlCol="0">
            <a:spAutoFit/>
          </a:bodyPr>
          <a:lstStyle/>
          <a:p>
            <a:pPr algn="ctr"/>
            <a:r>
              <a:rPr lang="en-US" dirty="0" smtClean="0"/>
              <a:t>3</a:t>
            </a:r>
            <a:r>
              <a:rPr lang="en-US" baseline="30000" dirty="0" smtClean="0"/>
              <a:t>rd</a:t>
            </a:r>
            <a:r>
              <a:rPr lang="en-US" dirty="0" smtClean="0"/>
              <a:t> instar</a:t>
            </a:r>
          </a:p>
          <a:p>
            <a:pPr algn="ctr"/>
            <a:r>
              <a:rPr lang="en-US" dirty="0" smtClean="0"/>
              <a:t>3-5 years</a:t>
            </a:r>
          </a:p>
          <a:p>
            <a:pPr algn="ctr"/>
            <a:endParaRPr lang="en-US" dirty="0" smtClean="0"/>
          </a:p>
        </p:txBody>
      </p:sp>
      <p:pic>
        <p:nvPicPr>
          <p:cNvPr id="22" name="Picture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44006" y="474145"/>
            <a:ext cx="1274671" cy="1335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p:cNvSpPr txBox="1"/>
          <p:nvPr/>
        </p:nvSpPr>
        <p:spPr>
          <a:xfrm>
            <a:off x="5177596" y="6211651"/>
            <a:ext cx="1775405" cy="923330"/>
          </a:xfrm>
          <a:prstGeom prst="rect">
            <a:avLst/>
          </a:prstGeom>
          <a:noFill/>
        </p:spPr>
        <p:txBody>
          <a:bodyPr wrap="square" rtlCol="0">
            <a:spAutoFit/>
          </a:bodyPr>
          <a:lstStyle/>
          <a:p>
            <a:pPr algn="ctr"/>
            <a:r>
              <a:rPr lang="en-US" dirty="0" smtClean="0"/>
              <a:t>4</a:t>
            </a:r>
            <a:r>
              <a:rPr lang="en-US" baseline="30000" dirty="0" smtClean="0"/>
              <a:t>th</a:t>
            </a:r>
            <a:r>
              <a:rPr lang="en-US" dirty="0" smtClean="0"/>
              <a:t> instar</a:t>
            </a:r>
          </a:p>
          <a:p>
            <a:pPr algn="ctr"/>
            <a:r>
              <a:rPr lang="en-US" dirty="0" smtClean="0"/>
              <a:t>3-5 years</a:t>
            </a:r>
          </a:p>
          <a:p>
            <a:pPr algn="ctr"/>
            <a:endParaRPr lang="en-US" dirty="0" smtClean="0"/>
          </a:p>
        </p:txBody>
      </p:sp>
      <p:sp>
        <p:nvSpPr>
          <p:cNvPr id="24" name="TextBox 23"/>
          <p:cNvSpPr txBox="1"/>
          <p:nvPr/>
        </p:nvSpPr>
        <p:spPr>
          <a:xfrm>
            <a:off x="2438076" y="5826072"/>
            <a:ext cx="1775405" cy="923330"/>
          </a:xfrm>
          <a:prstGeom prst="rect">
            <a:avLst/>
          </a:prstGeom>
          <a:noFill/>
        </p:spPr>
        <p:txBody>
          <a:bodyPr wrap="square" rtlCol="0">
            <a:spAutoFit/>
          </a:bodyPr>
          <a:lstStyle/>
          <a:p>
            <a:pPr algn="ctr"/>
            <a:r>
              <a:rPr lang="en-US" dirty="0" smtClean="0"/>
              <a:t>5</a:t>
            </a:r>
            <a:r>
              <a:rPr lang="en-US" baseline="30000" dirty="0" smtClean="0"/>
              <a:t>th</a:t>
            </a:r>
            <a:r>
              <a:rPr lang="en-US" dirty="0" smtClean="0"/>
              <a:t> instar</a:t>
            </a:r>
          </a:p>
          <a:p>
            <a:pPr algn="ctr"/>
            <a:r>
              <a:rPr lang="en-US" dirty="0" smtClean="0"/>
              <a:t>3-5 years</a:t>
            </a:r>
          </a:p>
          <a:p>
            <a:pPr algn="ctr"/>
            <a:endParaRPr lang="en-US" dirty="0" smtClean="0"/>
          </a:p>
        </p:txBody>
      </p:sp>
      <p:pic>
        <p:nvPicPr>
          <p:cNvPr id="25" name="Picture 2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5400000">
            <a:off x="2698691" y="4547357"/>
            <a:ext cx="1278715" cy="1278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p:cNvSpPr txBox="1"/>
          <p:nvPr/>
        </p:nvSpPr>
        <p:spPr>
          <a:xfrm>
            <a:off x="212272" y="3771515"/>
            <a:ext cx="2600606" cy="646331"/>
          </a:xfrm>
          <a:prstGeom prst="rect">
            <a:avLst/>
          </a:prstGeom>
          <a:noFill/>
        </p:spPr>
        <p:txBody>
          <a:bodyPr wrap="square" rtlCol="0">
            <a:spAutoFit/>
          </a:bodyPr>
          <a:lstStyle/>
          <a:p>
            <a:pPr algn="ctr"/>
            <a:r>
              <a:rPr lang="en-US" b="1" dirty="0" err="1" smtClean="0"/>
              <a:t>Ecdysis</a:t>
            </a:r>
            <a:r>
              <a:rPr lang="en-US" dirty="0" smtClean="0"/>
              <a:t> &amp; hardening</a:t>
            </a:r>
          </a:p>
          <a:p>
            <a:pPr algn="ctr"/>
            <a:r>
              <a:rPr lang="en-US" dirty="0" smtClean="0"/>
              <a:t>1 night… + 3-5 days</a:t>
            </a:r>
          </a:p>
        </p:txBody>
      </p:sp>
      <p:pic>
        <p:nvPicPr>
          <p:cNvPr id="27" name="Picture 26"/>
          <p:cNvPicPr>
            <a:picLocks noChangeAspect="1"/>
          </p:cNvPicPr>
          <p:nvPr/>
        </p:nvPicPr>
        <p:blipFill rotWithShape="1">
          <a:blip r:embed="rId6" cstate="print">
            <a:extLst>
              <a:ext uri="{28A0092B-C50C-407E-A947-70E740481C1C}">
                <a14:useLocalDpi xmlns="" xmlns:a14="http://schemas.microsoft.com/office/drawing/2010/main" val="0"/>
              </a:ext>
            </a:extLst>
          </a:blip>
          <a:srcRect l="42718" b="20591"/>
          <a:stretch/>
        </p:blipFill>
        <p:spPr>
          <a:xfrm>
            <a:off x="8201826" y="4874020"/>
            <a:ext cx="1316851" cy="8859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TextBox 27"/>
          <p:cNvSpPr txBox="1"/>
          <p:nvPr/>
        </p:nvSpPr>
        <p:spPr>
          <a:xfrm>
            <a:off x="1792344" y="1921976"/>
            <a:ext cx="2244803" cy="923330"/>
          </a:xfrm>
          <a:prstGeom prst="rect">
            <a:avLst/>
          </a:prstGeom>
          <a:noFill/>
        </p:spPr>
        <p:txBody>
          <a:bodyPr wrap="square" rtlCol="0">
            <a:spAutoFit/>
          </a:bodyPr>
          <a:lstStyle/>
          <a:p>
            <a:pPr algn="ctr"/>
            <a:r>
              <a:rPr lang="en-US" dirty="0" smtClean="0"/>
              <a:t>Adult</a:t>
            </a:r>
          </a:p>
          <a:p>
            <a:pPr algn="ctr"/>
            <a:r>
              <a:rPr lang="en-US" dirty="0" smtClean="0"/>
              <a:t>2-6 weeks</a:t>
            </a:r>
          </a:p>
          <a:p>
            <a:pPr algn="ctr"/>
            <a:endParaRPr lang="en-US" dirty="0" smtClean="0"/>
          </a:p>
        </p:txBody>
      </p:sp>
      <p:pic>
        <p:nvPicPr>
          <p:cNvPr id="29" name="Picture 28"/>
          <p:cNvPicPr>
            <a:picLocks noChangeAspect="1"/>
          </p:cNvPicPr>
          <p:nvPr/>
        </p:nvPicPr>
        <p:blipFill rotWithShape="1">
          <a:blip r:embed="rId7" cstate="print">
            <a:extLst>
              <a:ext uri="{28A0092B-C50C-407E-A947-70E740481C1C}">
                <a14:useLocalDpi xmlns="" xmlns:a14="http://schemas.microsoft.com/office/drawing/2010/main" val="0"/>
              </a:ext>
            </a:extLst>
          </a:blip>
          <a:srcRect l="32919" t="39635" r="840"/>
          <a:stretch/>
        </p:blipFill>
        <p:spPr>
          <a:xfrm>
            <a:off x="5126654" y="5069939"/>
            <a:ext cx="1877287" cy="1169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3796501" y="2977696"/>
            <a:ext cx="4537591" cy="1200329"/>
          </a:xfrm>
          <a:prstGeom prst="rect">
            <a:avLst/>
          </a:prstGeom>
          <a:noFill/>
        </p:spPr>
        <p:txBody>
          <a:bodyPr wrap="square" rtlCol="0">
            <a:spAutoFit/>
          </a:bodyPr>
          <a:lstStyle/>
          <a:p>
            <a:pPr algn="ctr"/>
            <a:r>
              <a:rPr lang="en-US" sz="3600" i="1" dirty="0" err="1" smtClean="0"/>
              <a:t>Magicicada</a:t>
            </a:r>
            <a:r>
              <a:rPr lang="en-US" sz="3600" dirty="0" smtClean="0"/>
              <a:t> </a:t>
            </a:r>
          </a:p>
          <a:p>
            <a:pPr algn="ctr"/>
            <a:r>
              <a:rPr lang="en-US" sz="3600" dirty="0" smtClean="0"/>
              <a:t>Life Cycle</a:t>
            </a:r>
            <a:endParaRPr lang="en-US" sz="3600" dirty="0"/>
          </a:p>
        </p:txBody>
      </p:sp>
    </p:spTree>
    <p:extLst>
      <p:ext uri="{BB962C8B-B14F-4D97-AF65-F5344CB8AC3E}">
        <p14:creationId xmlns="" xmlns:p14="http://schemas.microsoft.com/office/powerpoint/2010/main" val="22110581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srcRect r="66586" b="49336"/>
          <a:stretch/>
        </p:blipFill>
        <p:spPr>
          <a:xfrm>
            <a:off x="5390196" y="30551"/>
            <a:ext cx="1350202" cy="1355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5177596" y="1320612"/>
            <a:ext cx="1775405" cy="646331"/>
          </a:xfrm>
          <a:prstGeom prst="rect">
            <a:avLst/>
          </a:prstGeom>
          <a:noFill/>
        </p:spPr>
        <p:txBody>
          <a:bodyPr wrap="square" rtlCol="0">
            <a:spAutoFit/>
          </a:bodyPr>
          <a:lstStyle/>
          <a:p>
            <a:pPr algn="ctr"/>
            <a:r>
              <a:rPr lang="en-US" dirty="0" smtClean="0"/>
              <a:t>Egg</a:t>
            </a:r>
          </a:p>
          <a:p>
            <a:pPr algn="ctr"/>
            <a:r>
              <a:rPr lang="en-US" dirty="0" smtClean="0"/>
              <a:t>6-8 weeks</a:t>
            </a:r>
            <a:endParaRPr lang="en-US" dirty="0"/>
          </a:p>
        </p:txBody>
      </p:sp>
      <p:pic>
        <p:nvPicPr>
          <p:cNvPr id="15" name="Picture 14"/>
          <p:cNvPicPr>
            <a:picLocks noChangeAspect="1"/>
          </p:cNvPicPr>
          <p:nvPr/>
        </p:nvPicPr>
        <p:blipFill>
          <a:blip r:embed="rId4" cstate="print"/>
          <a:stretch>
            <a:fillRect/>
          </a:stretch>
        </p:blipFill>
        <p:spPr>
          <a:xfrm>
            <a:off x="3609167" y="2110315"/>
            <a:ext cx="4656343" cy="3500071"/>
          </a:xfrm>
          <a:prstGeom prst="rect">
            <a:avLst/>
          </a:prstGeom>
          <a:ln>
            <a:noFill/>
          </a:ln>
          <a:effectLst>
            <a:softEdge rad="112500"/>
          </a:effectLst>
        </p:spPr>
      </p:pic>
      <p:sp>
        <p:nvSpPr>
          <p:cNvPr id="3" name="TextBox 2"/>
          <p:cNvSpPr txBox="1"/>
          <p:nvPr/>
        </p:nvSpPr>
        <p:spPr>
          <a:xfrm>
            <a:off x="4569710" y="5610386"/>
            <a:ext cx="2991173" cy="369332"/>
          </a:xfrm>
          <a:prstGeom prst="rect">
            <a:avLst/>
          </a:prstGeom>
          <a:noFill/>
        </p:spPr>
        <p:txBody>
          <a:bodyPr wrap="square" rtlCol="0">
            <a:spAutoFit/>
          </a:bodyPr>
          <a:lstStyle/>
          <a:p>
            <a:pPr algn="ctr"/>
            <a:r>
              <a:rPr lang="en-US" dirty="0" smtClean="0"/>
              <a:t>Smaller than a grain of rice</a:t>
            </a:r>
            <a:endParaRPr lang="en-US" dirty="0"/>
          </a:p>
        </p:txBody>
      </p:sp>
      <p:sp>
        <p:nvSpPr>
          <p:cNvPr id="16" name="TextBox 15"/>
          <p:cNvSpPr txBox="1"/>
          <p:nvPr/>
        </p:nvSpPr>
        <p:spPr>
          <a:xfrm>
            <a:off x="7972548" y="1812518"/>
            <a:ext cx="1775405" cy="923330"/>
          </a:xfrm>
          <a:prstGeom prst="rect">
            <a:avLst/>
          </a:prstGeom>
          <a:noFill/>
        </p:spPr>
        <p:txBody>
          <a:bodyPr wrap="square" rtlCol="0">
            <a:spAutoFit/>
          </a:bodyPr>
          <a:lstStyle/>
          <a:p>
            <a:pPr algn="ctr"/>
            <a:r>
              <a:rPr lang="en-US" dirty="0" smtClean="0"/>
              <a:t>1</a:t>
            </a:r>
            <a:r>
              <a:rPr lang="en-US" baseline="30000" dirty="0" smtClean="0"/>
              <a:t>st</a:t>
            </a:r>
            <a:r>
              <a:rPr lang="en-US" dirty="0" smtClean="0"/>
              <a:t> instar</a:t>
            </a:r>
          </a:p>
          <a:p>
            <a:pPr algn="ctr"/>
            <a:r>
              <a:rPr lang="en-US" dirty="0"/>
              <a:t>&lt;</a:t>
            </a:r>
            <a:r>
              <a:rPr lang="en-US" dirty="0" smtClean="0"/>
              <a:t>1 year</a:t>
            </a:r>
          </a:p>
          <a:p>
            <a:pPr algn="ctr"/>
            <a:endParaRPr lang="en-US" dirty="0" smtClean="0"/>
          </a:p>
        </p:txBody>
      </p:sp>
      <p:pic>
        <p:nvPicPr>
          <p:cNvPr id="17" name="Picture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244006" y="474145"/>
            <a:ext cx="1274671" cy="1335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94234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srcRect r="66586" b="49336"/>
          <a:stretch/>
        </p:blipFill>
        <p:spPr>
          <a:xfrm>
            <a:off x="5380148" y="141083"/>
            <a:ext cx="1350202" cy="1355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5177596" y="1431144"/>
            <a:ext cx="1775405" cy="646331"/>
          </a:xfrm>
          <a:prstGeom prst="rect">
            <a:avLst/>
          </a:prstGeom>
          <a:noFill/>
        </p:spPr>
        <p:txBody>
          <a:bodyPr wrap="square" rtlCol="0">
            <a:spAutoFit/>
          </a:bodyPr>
          <a:lstStyle/>
          <a:p>
            <a:pPr algn="ctr"/>
            <a:r>
              <a:rPr lang="en-US" dirty="0" smtClean="0"/>
              <a:t>Egg</a:t>
            </a:r>
          </a:p>
          <a:p>
            <a:pPr algn="ctr"/>
            <a:r>
              <a:rPr lang="en-US" dirty="0" smtClean="0"/>
              <a:t>6-8 weeks</a:t>
            </a:r>
            <a:endParaRPr lang="en-US" dirty="0"/>
          </a:p>
        </p:txBody>
      </p:sp>
      <p:sp>
        <p:nvSpPr>
          <p:cNvPr id="16" name="TextBox 15"/>
          <p:cNvSpPr txBox="1"/>
          <p:nvPr/>
        </p:nvSpPr>
        <p:spPr>
          <a:xfrm>
            <a:off x="7972548" y="1812518"/>
            <a:ext cx="1775405" cy="923330"/>
          </a:xfrm>
          <a:prstGeom prst="rect">
            <a:avLst/>
          </a:prstGeom>
          <a:noFill/>
        </p:spPr>
        <p:txBody>
          <a:bodyPr wrap="square" rtlCol="0">
            <a:spAutoFit/>
          </a:bodyPr>
          <a:lstStyle/>
          <a:p>
            <a:pPr algn="ctr"/>
            <a:r>
              <a:rPr lang="en-US" dirty="0" smtClean="0"/>
              <a:t>1</a:t>
            </a:r>
            <a:r>
              <a:rPr lang="en-US" baseline="30000" dirty="0" smtClean="0"/>
              <a:t>st</a:t>
            </a:r>
            <a:r>
              <a:rPr lang="en-US" dirty="0" smtClean="0"/>
              <a:t> instar</a:t>
            </a:r>
          </a:p>
          <a:p>
            <a:pPr algn="ctr"/>
            <a:r>
              <a:rPr lang="en-US" dirty="0"/>
              <a:t>&lt;</a:t>
            </a:r>
            <a:r>
              <a:rPr lang="en-US" dirty="0" smtClean="0"/>
              <a:t>1 year</a:t>
            </a:r>
          </a:p>
          <a:p>
            <a:pPr algn="ctr"/>
            <a:endParaRPr lang="en-US" dirty="0" smtClean="0"/>
          </a:p>
        </p:txBody>
      </p:sp>
      <p:pic>
        <p:nvPicPr>
          <p:cNvPr id="17" name="Picture 1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44006" y="474145"/>
            <a:ext cx="1274671" cy="1335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5" cstate="print"/>
          <a:srcRect l="14593"/>
          <a:stretch/>
        </p:blipFill>
        <p:spPr>
          <a:xfrm>
            <a:off x="3790950" y="2274183"/>
            <a:ext cx="4453056" cy="3473546"/>
          </a:xfrm>
          <a:prstGeom prst="rect">
            <a:avLst/>
          </a:prstGeom>
          <a:ln>
            <a:noFill/>
          </a:ln>
          <a:effectLst>
            <a:softEdge rad="112500"/>
          </a:effectLst>
        </p:spPr>
      </p:pic>
      <p:sp>
        <p:nvSpPr>
          <p:cNvPr id="2" name="TextBox 1"/>
          <p:cNvSpPr txBox="1"/>
          <p:nvPr/>
        </p:nvSpPr>
        <p:spPr>
          <a:xfrm>
            <a:off x="3790950" y="5840062"/>
            <a:ext cx="4648200" cy="369332"/>
          </a:xfrm>
          <a:prstGeom prst="rect">
            <a:avLst/>
          </a:prstGeom>
          <a:noFill/>
        </p:spPr>
        <p:txBody>
          <a:bodyPr wrap="square" rtlCol="0">
            <a:spAutoFit/>
          </a:bodyPr>
          <a:lstStyle/>
          <a:p>
            <a:pPr algn="ctr"/>
            <a:r>
              <a:rPr lang="en-US" dirty="0" smtClean="0"/>
              <a:t>Feed on tender rootlets, often from grasses</a:t>
            </a:r>
            <a:endParaRPr lang="en-US" dirty="0"/>
          </a:p>
        </p:txBody>
      </p:sp>
    </p:spTree>
    <p:extLst>
      <p:ext uri="{BB962C8B-B14F-4D97-AF65-F5344CB8AC3E}">
        <p14:creationId xmlns="" xmlns:p14="http://schemas.microsoft.com/office/powerpoint/2010/main" val="42395667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srcRect l="66155" b="49277"/>
          <a:stretch/>
        </p:blipFill>
        <p:spPr>
          <a:xfrm>
            <a:off x="9908132" y="2647167"/>
            <a:ext cx="1135781" cy="11273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rotWithShape="1">
          <a:blip r:embed="rId3" cstate="print"/>
          <a:srcRect r="66586" b="49336"/>
          <a:stretch/>
        </p:blipFill>
        <p:spPr>
          <a:xfrm>
            <a:off x="5390196" y="30551"/>
            <a:ext cx="1350202" cy="1355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7972548" y="1812518"/>
            <a:ext cx="1775405" cy="923330"/>
          </a:xfrm>
          <a:prstGeom prst="rect">
            <a:avLst/>
          </a:prstGeom>
          <a:noFill/>
        </p:spPr>
        <p:txBody>
          <a:bodyPr wrap="square" rtlCol="0">
            <a:spAutoFit/>
          </a:bodyPr>
          <a:lstStyle/>
          <a:p>
            <a:pPr algn="ctr"/>
            <a:r>
              <a:rPr lang="en-US" dirty="0" smtClean="0"/>
              <a:t>1</a:t>
            </a:r>
            <a:r>
              <a:rPr lang="en-US" baseline="30000" dirty="0" smtClean="0"/>
              <a:t>st</a:t>
            </a:r>
            <a:r>
              <a:rPr lang="en-US" dirty="0" smtClean="0"/>
              <a:t> instar</a:t>
            </a:r>
          </a:p>
          <a:p>
            <a:pPr algn="ctr"/>
            <a:r>
              <a:rPr lang="en-US" dirty="0"/>
              <a:t>&lt;</a:t>
            </a:r>
            <a:r>
              <a:rPr lang="en-US" dirty="0" smtClean="0"/>
              <a:t>1 year</a:t>
            </a:r>
          </a:p>
          <a:p>
            <a:pPr algn="ctr"/>
            <a:endParaRPr lang="en-US" dirty="0" smtClean="0"/>
          </a:p>
        </p:txBody>
      </p:sp>
      <p:sp>
        <p:nvSpPr>
          <p:cNvPr id="19" name="TextBox 18"/>
          <p:cNvSpPr txBox="1"/>
          <p:nvPr/>
        </p:nvSpPr>
        <p:spPr>
          <a:xfrm>
            <a:off x="5177596" y="1320612"/>
            <a:ext cx="1775405" cy="646331"/>
          </a:xfrm>
          <a:prstGeom prst="rect">
            <a:avLst/>
          </a:prstGeom>
          <a:noFill/>
        </p:spPr>
        <p:txBody>
          <a:bodyPr wrap="square" rtlCol="0">
            <a:spAutoFit/>
          </a:bodyPr>
          <a:lstStyle/>
          <a:p>
            <a:pPr algn="ctr"/>
            <a:r>
              <a:rPr lang="en-US" dirty="0" smtClean="0"/>
              <a:t>Egg</a:t>
            </a:r>
          </a:p>
          <a:p>
            <a:pPr algn="ctr"/>
            <a:r>
              <a:rPr lang="en-US" dirty="0" smtClean="0"/>
              <a:t>6-8 weeks</a:t>
            </a:r>
            <a:endParaRPr lang="en-US" dirty="0"/>
          </a:p>
        </p:txBody>
      </p:sp>
      <p:sp>
        <p:nvSpPr>
          <p:cNvPr id="20" name="TextBox 19"/>
          <p:cNvSpPr txBox="1"/>
          <p:nvPr/>
        </p:nvSpPr>
        <p:spPr>
          <a:xfrm>
            <a:off x="9588319" y="3852995"/>
            <a:ext cx="1775405" cy="923330"/>
          </a:xfrm>
          <a:prstGeom prst="rect">
            <a:avLst/>
          </a:prstGeom>
          <a:noFill/>
        </p:spPr>
        <p:txBody>
          <a:bodyPr wrap="square" rtlCol="0">
            <a:spAutoFit/>
          </a:bodyPr>
          <a:lstStyle/>
          <a:p>
            <a:pPr algn="ctr"/>
            <a:r>
              <a:rPr lang="en-US" dirty="0" smtClean="0"/>
              <a:t>2</a:t>
            </a:r>
            <a:r>
              <a:rPr lang="en-US" baseline="30000" dirty="0" smtClean="0"/>
              <a:t>nd</a:t>
            </a:r>
            <a:r>
              <a:rPr lang="en-US" dirty="0" smtClean="0"/>
              <a:t> instar</a:t>
            </a:r>
          </a:p>
          <a:p>
            <a:pPr algn="ctr"/>
            <a:r>
              <a:rPr lang="en-US" dirty="0" smtClean="0"/>
              <a:t>3-6 years</a:t>
            </a:r>
          </a:p>
          <a:p>
            <a:pPr algn="ctr"/>
            <a:endParaRPr lang="en-US" dirty="0" smtClean="0"/>
          </a:p>
        </p:txBody>
      </p:sp>
      <p:pic>
        <p:nvPicPr>
          <p:cNvPr id="22" name="Picture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44006" y="474145"/>
            <a:ext cx="1274671" cy="1335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186525" y="2647167"/>
            <a:ext cx="2686425" cy="1829055"/>
          </a:xfrm>
          <a:prstGeom prst="rect">
            <a:avLst/>
          </a:prstGeom>
        </p:spPr>
      </p:pic>
      <p:sp>
        <p:nvSpPr>
          <p:cNvPr id="2" name="TextBox 1"/>
          <p:cNvSpPr txBox="1"/>
          <p:nvPr/>
        </p:nvSpPr>
        <p:spPr>
          <a:xfrm>
            <a:off x="3931697" y="6059877"/>
            <a:ext cx="4267200" cy="369332"/>
          </a:xfrm>
          <a:prstGeom prst="rect">
            <a:avLst/>
          </a:prstGeom>
          <a:noFill/>
        </p:spPr>
        <p:txBody>
          <a:bodyPr wrap="square" rtlCol="0">
            <a:spAutoFit/>
          </a:bodyPr>
          <a:lstStyle/>
          <a:p>
            <a:r>
              <a:rPr lang="en-US" dirty="0" smtClean="0"/>
              <a:t>Teeth on femur is used to age nymphs</a:t>
            </a:r>
            <a:endParaRPr lang="en-US" dirty="0"/>
          </a:p>
        </p:txBody>
      </p:sp>
      <p:pic>
        <p:nvPicPr>
          <p:cNvPr id="14" name="Picture 13"/>
          <p:cNvPicPr>
            <a:picLocks noChangeAspect="1"/>
          </p:cNvPicPr>
          <p:nvPr/>
        </p:nvPicPr>
        <p:blipFill rotWithShape="1">
          <a:blip r:embed="rId6" cstate="print"/>
          <a:srcRect l="11527" t="9240" r="21514" b="7430"/>
          <a:stretch/>
        </p:blipFill>
        <p:spPr>
          <a:xfrm>
            <a:off x="6188886" y="2604015"/>
            <a:ext cx="2206474" cy="2049885"/>
          </a:xfrm>
          <a:prstGeom prst="rect">
            <a:avLst/>
          </a:prstGeom>
        </p:spPr>
      </p:pic>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000547" y="1954686"/>
            <a:ext cx="5384350" cy="4159920"/>
          </a:xfrm>
          <a:prstGeom prst="rect">
            <a:avLst/>
          </a:prstGeom>
          <a:ln>
            <a:noFill/>
          </a:ln>
          <a:effectLst>
            <a:softEdge rad="112500"/>
          </a:effectLst>
        </p:spPr>
      </p:pic>
    </p:spTree>
    <p:extLst>
      <p:ext uri="{BB962C8B-B14F-4D97-AF65-F5344CB8AC3E}">
        <p14:creationId xmlns="" xmlns:p14="http://schemas.microsoft.com/office/powerpoint/2010/main" val="171214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srcRect l="66155" b="49277"/>
          <a:stretch/>
        </p:blipFill>
        <p:spPr>
          <a:xfrm>
            <a:off x="9908132" y="2647167"/>
            <a:ext cx="1135781" cy="11273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rotWithShape="1">
          <a:blip r:embed="rId3" cstate="print"/>
          <a:srcRect r="66586" b="49336"/>
          <a:stretch/>
        </p:blipFill>
        <p:spPr>
          <a:xfrm>
            <a:off x="5390196" y="30551"/>
            <a:ext cx="1350202" cy="1355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7972548" y="1812518"/>
            <a:ext cx="1775405" cy="923330"/>
          </a:xfrm>
          <a:prstGeom prst="rect">
            <a:avLst/>
          </a:prstGeom>
          <a:noFill/>
        </p:spPr>
        <p:txBody>
          <a:bodyPr wrap="square" rtlCol="0">
            <a:spAutoFit/>
          </a:bodyPr>
          <a:lstStyle/>
          <a:p>
            <a:pPr algn="ctr"/>
            <a:r>
              <a:rPr lang="en-US" dirty="0" smtClean="0"/>
              <a:t>1</a:t>
            </a:r>
            <a:r>
              <a:rPr lang="en-US" baseline="30000" dirty="0" smtClean="0"/>
              <a:t>st</a:t>
            </a:r>
            <a:r>
              <a:rPr lang="en-US" dirty="0" smtClean="0"/>
              <a:t> instar</a:t>
            </a:r>
          </a:p>
          <a:p>
            <a:pPr algn="ctr"/>
            <a:r>
              <a:rPr lang="en-US" dirty="0"/>
              <a:t>&lt;</a:t>
            </a:r>
            <a:r>
              <a:rPr lang="en-US" dirty="0" smtClean="0"/>
              <a:t>1 year</a:t>
            </a:r>
          </a:p>
          <a:p>
            <a:pPr algn="ctr"/>
            <a:endParaRPr lang="en-US" dirty="0" smtClean="0"/>
          </a:p>
        </p:txBody>
      </p:sp>
      <p:sp>
        <p:nvSpPr>
          <p:cNvPr id="19" name="TextBox 18"/>
          <p:cNvSpPr txBox="1"/>
          <p:nvPr/>
        </p:nvSpPr>
        <p:spPr>
          <a:xfrm>
            <a:off x="5177596" y="1320612"/>
            <a:ext cx="1775405" cy="646331"/>
          </a:xfrm>
          <a:prstGeom prst="rect">
            <a:avLst/>
          </a:prstGeom>
          <a:noFill/>
        </p:spPr>
        <p:txBody>
          <a:bodyPr wrap="square" rtlCol="0">
            <a:spAutoFit/>
          </a:bodyPr>
          <a:lstStyle/>
          <a:p>
            <a:pPr algn="ctr"/>
            <a:r>
              <a:rPr lang="en-US" dirty="0" smtClean="0"/>
              <a:t>Egg</a:t>
            </a:r>
          </a:p>
          <a:p>
            <a:pPr algn="ctr"/>
            <a:r>
              <a:rPr lang="en-US" dirty="0" smtClean="0"/>
              <a:t>6-8 weeks</a:t>
            </a:r>
            <a:endParaRPr lang="en-US" dirty="0"/>
          </a:p>
        </p:txBody>
      </p:sp>
      <p:sp>
        <p:nvSpPr>
          <p:cNvPr id="20" name="TextBox 19"/>
          <p:cNvSpPr txBox="1"/>
          <p:nvPr/>
        </p:nvSpPr>
        <p:spPr>
          <a:xfrm>
            <a:off x="9588319" y="3852995"/>
            <a:ext cx="1775405" cy="923330"/>
          </a:xfrm>
          <a:prstGeom prst="rect">
            <a:avLst/>
          </a:prstGeom>
          <a:noFill/>
        </p:spPr>
        <p:txBody>
          <a:bodyPr wrap="square" rtlCol="0">
            <a:spAutoFit/>
          </a:bodyPr>
          <a:lstStyle/>
          <a:p>
            <a:pPr algn="ctr"/>
            <a:r>
              <a:rPr lang="en-US" dirty="0" smtClean="0"/>
              <a:t>2</a:t>
            </a:r>
            <a:r>
              <a:rPr lang="en-US" baseline="30000" dirty="0" smtClean="0"/>
              <a:t>nd</a:t>
            </a:r>
            <a:r>
              <a:rPr lang="en-US" dirty="0" smtClean="0"/>
              <a:t> instar</a:t>
            </a:r>
          </a:p>
          <a:p>
            <a:pPr algn="ctr"/>
            <a:r>
              <a:rPr lang="en-US" dirty="0" smtClean="0"/>
              <a:t>3-6 years</a:t>
            </a:r>
          </a:p>
          <a:p>
            <a:pPr algn="ctr"/>
            <a:endParaRPr lang="en-US" dirty="0" smtClean="0"/>
          </a:p>
        </p:txBody>
      </p:sp>
      <p:sp>
        <p:nvSpPr>
          <p:cNvPr id="21" name="TextBox 20"/>
          <p:cNvSpPr txBox="1"/>
          <p:nvPr/>
        </p:nvSpPr>
        <p:spPr>
          <a:xfrm>
            <a:off x="8013139" y="5764923"/>
            <a:ext cx="1775405" cy="923330"/>
          </a:xfrm>
          <a:prstGeom prst="rect">
            <a:avLst/>
          </a:prstGeom>
          <a:noFill/>
        </p:spPr>
        <p:txBody>
          <a:bodyPr wrap="square" rtlCol="0">
            <a:spAutoFit/>
          </a:bodyPr>
          <a:lstStyle/>
          <a:p>
            <a:pPr algn="ctr"/>
            <a:r>
              <a:rPr lang="en-US" dirty="0" smtClean="0"/>
              <a:t>3</a:t>
            </a:r>
            <a:r>
              <a:rPr lang="en-US" baseline="30000" dirty="0" smtClean="0"/>
              <a:t>rd</a:t>
            </a:r>
            <a:r>
              <a:rPr lang="en-US" dirty="0" smtClean="0"/>
              <a:t> instar</a:t>
            </a:r>
          </a:p>
          <a:p>
            <a:pPr algn="ctr"/>
            <a:r>
              <a:rPr lang="en-US" dirty="0" smtClean="0"/>
              <a:t>3-5 years</a:t>
            </a:r>
          </a:p>
          <a:p>
            <a:pPr algn="ctr"/>
            <a:endParaRPr lang="en-US" dirty="0" smtClean="0"/>
          </a:p>
        </p:txBody>
      </p:sp>
      <p:pic>
        <p:nvPicPr>
          <p:cNvPr id="22" name="Picture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44006" y="474145"/>
            <a:ext cx="1274671" cy="1335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p:cNvPicPr>
            <a:picLocks noChangeAspect="1"/>
          </p:cNvPicPr>
          <p:nvPr/>
        </p:nvPicPr>
        <p:blipFill rotWithShape="1">
          <a:blip r:embed="rId5" cstate="print">
            <a:extLst>
              <a:ext uri="{28A0092B-C50C-407E-A947-70E740481C1C}">
                <a14:useLocalDpi xmlns="" xmlns:a14="http://schemas.microsoft.com/office/drawing/2010/main" val="0"/>
              </a:ext>
            </a:extLst>
          </a:blip>
          <a:srcRect l="42718" b="20591"/>
          <a:stretch/>
        </p:blipFill>
        <p:spPr>
          <a:xfrm>
            <a:off x="8201826" y="4874020"/>
            <a:ext cx="1316851" cy="8859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6" cstate="print">
            <a:extLst>
              <a:ext uri="{28A0092B-C50C-407E-A947-70E740481C1C}">
                <a14:useLocalDpi xmlns="" xmlns:a14="http://schemas.microsoft.com/office/drawing/2010/main" val="0"/>
              </a:ext>
            </a:extLst>
          </a:blip>
          <a:srcRect r="57351" b="21103"/>
          <a:stretch/>
        </p:blipFill>
        <p:spPr>
          <a:xfrm>
            <a:off x="4669666" y="2274183"/>
            <a:ext cx="2791262" cy="2505975"/>
          </a:xfrm>
          <a:prstGeom prst="rect">
            <a:avLst/>
          </a:prstGeom>
          <a:ln>
            <a:noFill/>
          </a:ln>
          <a:effectLst>
            <a:softEdge rad="112500"/>
          </a:effectLst>
        </p:spPr>
      </p:pic>
    </p:spTree>
    <p:extLst>
      <p:ext uri="{BB962C8B-B14F-4D97-AF65-F5344CB8AC3E}">
        <p14:creationId xmlns="" xmlns:p14="http://schemas.microsoft.com/office/powerpoint/2010/main" val="38364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1236" y="2069961"/>
            <a:ext cx="8507745" cy="1384995"/>
          </a:xfrm>
          <a:prstGeom prst="rect">
            <a:avLst/>
          </a:prstGeom>
          <a:noFill/>
        </p:spPr>
        <p:txBody>
          <a:bodyPr wrap="square" rtlCol="0">
            <a:spAutoFit/>
          </a:bodyPr>
          <a:lstStyle/>
          <a:p>
            <a:pPr algn="ctr"/>
            <a:r>
              <a:rPr lang="en-US" sz="2800" dirty="0" smtClean="0"/>
              <a:t>17 Facts and 17 year cicadas</a:t>
            </a:r>
          </a:p>
          <a:p>
            <a:pPr algn="ctr"/>
            <a:r>
              <a:rPr lang="en-US" sz="2800" dirty="0" smtClean="0">
                <a:hlinkClick r:id="rId2"/>
              </a:rPr>
              <a:t>https://www.youtube.com/watch?v=x71RaI-RxVM&amp;nohtml5=False</a:t>
            </a:r>
            <a:endParaRPr lang="en-US" sz="2800" dirty="0"/>
          </a:p>
        </p:txBody>
      </p:sp>
      <p:sp>
        <p:nvSpPr>
          <p:cNvPr id="3" name="TextBox 2"/>
          <p:cNvSpPr txBox="1"/>
          <p:nvPr/>
        </p:nvSpPr>
        <p:spPr>
          <a:xfrm>
            <a:off x="2672862" y="4059534"/>
            <a:ext cx="6953459" cy="861774"/>
          </a:xfrm>
          <a:prstGeom prst="rect">
            <a:avLst/>
          </a:prstGeom>
          <a:noFill/>
        </p:spPr>
        <p:txBody>
          <a:bodyPr wrap="square" rtlCol="0">
            <a:spAutoFit/>
          </a:bodyPr>
          <a:lstStyle/>
          <a:p>
            <a:pPr algn="ctr"/>
            <a:r>
              <a:rPr lang="en-US" sz="2500" dirty="0" smtClean="0">
                <a:solidFill>
                  <a:srgbClr val="FF0000"/>
                </a:solidFill>
              </a:rPr>
              <a:t>This video clip is 18 minutes but VERY informative. Please watch.</a:t>
            </a:r>
            <a:endParaRPr lang="en-US" sz="2500"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srcRect l="66155" b="49277"/>
          <a:stretch/>
        </p:blipFill>
        <p:spPr>
          <a:xfrm>
            <a:off x="9908132" y="2647167"/>
            <a:ext cx="1135781" cy="11273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rotWithShape="1">
          <a:blip r:embed="rId3" cstate="print"/>
          <a:srcRect r="66586" b="49336"/>
          <a:stretch/>
        </p:blipFill>
        <p:spPr>
          <a:xfrm>
            <a:off x="5390196" y="30551"/>
            <a:ext cx="1350202" cy="1355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7972548" y="1812518"/>
            <a:ext cx="1775405" cy="923330"/>
          </a:xfrm>
          <a:prstGeom prst="rect">
            <a:avLst/>
          </a:prstGeom>
          <a:noFill/>
        </p:spPr>
        <p:txBody>
          <a:bodyPr wrap="square" rtlCol="0">
            <a:spAutoFit/>
          </a:bodyPr>
          <a:lstStyle/>
          <a:p>
            <a:pPr algn="ctr"/>
            <a:r>
              <a:rPr lang="en-US" dirty="0" smtClean="0"/>
              <a:t>1</a:t>
            </a:r>
            <a:r>
              <a:rPr lang="en-US" baseline="30000" dirty="0" smtClean="0"/>
              <a:t>st</a:t>
            </a:r>
            <a:r>
              <a:rPr lang="en-US" dirty="0" smtClean="0"/>
              <a:t> instar</a:t>
            </a:r>
          </a:p>
          <a:p>
            <a:pPr algn="ctr"/>
            <a:r>
              <a:rPr lang="en-US" dirty="0"/>
              <a:t>&lt;</a:t>
            </a:r>
            <a:r>
              <a:rPr lang="en-US" dirty="0" smtClean="0"/>
              <a:t>1 year</a:t>
            </a:r>
          </a:p>
          <a:p>
            <a:pPr algn="ctr"/>
            <a:endParaRPr lang="en-US" dirty="0" smtClean="0"/>
          </a:p>
        </p:txBody>
      </p:sp>
      <p:sp>
        <p:nvSpPr>
          <p:cNvPr id="19" name="TextBox 18"/>
          <p:cNvSpPr txBox="1"/>
          <p:nvPr/>
        </p:nvSpPr>
        <p:spPr>
          <a:xfrm>
            <a:off x="5177596" y="1320612"/>
            <a:ext cx="1775405" cy="646331"/>
          </a:xfrm>
          <a:prstGeom prst="rect">
            <a:avLst/>
          </a:prstGeom>
          <a:noFill/>
        </p:spPr>
        <p:txBody>
          <a:bodyPr wrap="square" rtlCol="0">
            <a:spAutoFit/>
          </a:bodyPr>
          <a:lstStyle/>
          <a:p>
            <a:pPr algn="ctr"/>
            <a:r>
              <a:rPr lang="en-US" dirty="0" smtClean="0"/>
              <a:t>Egg</a:t>
            </a:r>
          </a:p>
          <a:p>
            <a:pPr algn="ctr"/>
            <a:r>
              <a:rPr lang="en-US" dirty="0" smtClean="0"/>
              <a:t>6-8 weeks</a:t>
            </a:r>
            <a:endParaRPr lang="en-US" dirty="0"/>
          </a:p>
        </p:txBody>
      </p:sp>
      <p:sp>
        <p:nvSpPr>
          <p:cNvPr id="20" name="TextBox 19"/>
          <p:cNvSpPr txBox="1"/>
          <p:nvPr/>
        </p:nvSpPr>
        <p:spPr>
          <a:xfrm>
            <a:off x="9588319" y="3852995"/>
            <a:ext cx="1775405" cy="923330"/>
          </a:xfrm>
          <a:prstGeom prst="rect">
            <a:avLst/>
          </a:prstGeom>
          <a:noFill/>
        </p:spPr>
        <p:txBody>
          <a:bodyPr wrap="square" rtlCol="0">
            <a:spAutoFit/>
          </a:bodyPr>
          <a:lstStyle/>
          <a:p>
            <a:pPr algn="ctr"/>
            <a:r>
              <a:rPr lang="en-US" dirty="0" smtClean="0"/>
              <a:t>2</a:t>
            </a:r>
            <a:r>
              <a:rPr lang="en-US" baseline="30000" dirty="0" smtClean="0"/>
              <a:t>nd</a:t>
            </a:r>
            <a:r>
              <a:rPr lang="en-US" dirty="0" smtClean="0"/>
              <a:t> instar</a:t>
            </a:r>
          </a:p>
          <a:p>
            <a:pPr algn="ctr"/>
            <a:r>
              <a:rPr lang="en-US" dirty="0" smtClean="0"/>
              <a:t>3-6 years</a:t>
            </a:r>
          </a:p>
          <a:p>
            <a:pPr algn="ctr"/>
            <a:endParaRPr lang="en-US" dirty="0" smtClean="0"/>
          </a:p>
        </p:txBody>
      </p:sp>
      <p:sp>
        <p:nvSpPr>
          <p:cNvPr id="21" name="TextBox 20"/>
          <p:cNvSpPr txBox="1"/>
          <p:nvPr/>
        </p:nvSpPr>
        <p:spPr>
          <a:xfrm>
            <a:off x="8013139" y="5764923"/>
            <a:ext cx="1775405" cy="923330"/>
          </a:xfrm>
          <a:prstGeom prst="rect">
            <a:avLst/>
          </a:prstGeom>
          <a:noFill/>
        </p:spPr>
        <p:txBody>
          <a:bodyPr wrap="square" rtlCol="0">
            <a:spAutoFit/>
          </a:bodyPr>
          <a:lstStyle/>
          <a:p>
            <a:pPr algn="ctr"/>
            <a:r>
              <a:rPr lang="en-US" dirty="0" smtClean="0"/>
              <a:t>3</a:t>
            </a:r>
            <a:r>
              <a:rPr lang="en-US" baseline="30000" dirty="0" smtClean="0"/>
              <a:t>rd</a:t>
            </a:r>
            <a:r>
              <a:rPr lang="en-US" dirty="0" smtClean="0"/>
              <a:t> instar</a:t>
            </a:r>
          </a:p>
          <a:p>
            <a:pPr algn="ctr"/>
            <a:r>
              <a:rPr lang="en-US" dirty="0" smtClean="0"/>
              <a:t>3-5 years</a:t>
            </a:r>
          </a:p>
          <a:p>
            <a:pPr algn="ctr"/>
            <a:endParaRPr lang="en-US" dirty="0" smtClean="0"/>
          </a:p>
        </p:txBody>
      </p:sp>
      <p:pic>
        <p:nvPicPr>
          <p:cNvPr id="22" name="Picture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44006" y="474145"/>
            <a:ext cx="1274671" cy="1335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p:cNvSpPr txBox="1"/>
          <p:nvPr/>
        </p:nvSpPr>
        <p:spPr>
          <a:xfrm>
            <a:off x="5177596" y="6211651"/>
            <a:ext cx="1775405" cy="923330"/>
          </a:xfrm>
          <a:prstGeom prst="rect">
            <a:avLst/>
          </a:prstGeom>
          <a:noFill/>
        </p:spPr>
        <p:txBody>
          <a:bodyPr wrap="square" rtlCol="0">
            <a:spAutoFit/>
          </a:bodyPr>
          <a:lstStyle/>
          <a:p>
            <a:pPr algn="ctr"/>
            <a:r>
              <a:rPr lang="en-US" dirty="0" smtClean="0"/>
              <a:t>4</a:t>
            </a:r>
            <a:r>
              <a:rPr lang="en-US" baseline="30000" dirty="0" smtClean="0"/>
              <a:t>th</a:t>
            </a:r>
            <a:r>
              <a:rPr lang="en-US" dirty="0" smtClean="0"/>
              <a:t> instar</a:t>
            </a:r>
          </a:p>
          <a:p>
            <a:pPr algn="ctr"/>
            <a:r>
              <a:rPr lang="en-US" dirty="0" smtClean="0"/>
              <a:t>3-5 years</a:t>
            </a:r>
          </a:p>
          <a:p>
            <a:pPr algn="ctr"/>
            <a:endParaRPr lang="en-US" dirty="0" smtClean="0"/>
          </a:p>
        </p:txBody>
      </p:sp>
      <p:pic>
        <p:nvPicPr>
          <p:cNvPr id="27" name="Picture 26"/>
          <p:cNvPicPr>
            <a:picLocks noChangeAspect="1"/>
          </p:cNvPicPr>
          <p:nvPr/>
        </p:nvPicPr>
        <p:blipFill rotWithShape="1">
          <a:blip r:embed="rId5" cstate="print">
            <a:extLst>
              <a:ext uri="{28A0092B-C50C-407E-A947-70E740481C1C}">
                <a14:useLocalDpi xmlns="" xmlns:a14="http://schemas.microsoft.com/office/drawing/2010/main" val="0"/>
              </a:ext>
            </a:extLst>
          </a:blip>
          <a:srcRect l="42718" b="20591"/>
          <a:stretch/>
        </p:blipFill>
        <p:spPr>
          <a:xfrm>
            <a:off x="8201826" y="4874020"/>
            <a:ext cx="1316851" cy="8859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p:cNvPicPr>
            <a:picLocks noChangeAspect="1"/>
          </p:cNvPicPr>
          <p:nvPr/>
        </p:nvPicPr>
        <p:blipFill rotWithShape="1">
          <a:blip r:embed="rId6" cstate="print">
            <a:extLst>
              <a:ext uri="{28A0092B-C50C-407E-A947-70E740481C1C}">
                <a14:useLocalDpi xmlns="" xmlns:a14="http://schemas.microsoft.com/office/drawing/2010/main" val="0"/>
              </a:ext>
            </a:extLst>
          </a:blip>
          <a:srcRect l="32919" t="39635" r="840"/>
          <a:stretch/>
        </p:blipFill>
        <p:spPr>
          <a:xfrm>
            <a:off x="5126654" y="5069939"/>
            <a:ext cx="1877287" cy="1169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a:picLocks noChangeAspect="1"/>
          </p:cNvPicPr>
          <p:nvPr/>
        </p:nvPicPr>
        <p:blipFill rotWithShape="1">
          <a:blip r:embed="rId6" cstate="print">
            <a:extLst>
              <a:ext uri="{28A0092B-C50C-407E-A947-70E740481C1C}">
                <a14:useLocalDpi xmlns="" xmlns:a14="http://schemas.microsoft.com/office/drawing/2010/main" val="0"/>
              </a:ext>
            </a:extLst>
          </a:blip>
          <a:srcRect l="-245" t="934" r="32690" b="59226"/>
          <a:stretch/>
        </p:blipFill>
        <p:spPr>
          <a:xfrm>
            <a:off x="4217306" y="2773728"/>
            <a:ext cx="3695981" cy="1489425"/>
          </a:xfrm>
          <a:prstGeom prst="rect">
            <a:avLst/>
          </a:prstGeom>
          <a:ln>
            <a:noFill/>
          </a:ln>
          <a:effectLst>
            <a:softEdge rad="112500"/>
          </a:effectLst>
        </p:spPr>
      </p:pic>
    </p:spTree>
    <p:extLst>
      <p:ext uri="{BB962C8B-B14F-4D97-AF65-F5344CB8AC3E}">
        <p14:creationId xmlns="" xmlns:p14="http://schemas.microsoft.com/office/powerpoint/2010/main" val="1063434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srcRect l="66155" b="49277"/>
          <a:stretch/>
        </p:blipFill>
        <p:spPr>
          <a:xfrm>
            <a:off x="9908132" y="2647167"/>
            <a:ext cx="1135781" cy="11273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rotWithShape="1">
          <a:blip r:embed="rId3" cstate="print"/>
          <a:srcRect r="66586" b="49336"/>
          <a:stretch/>
        </p:blipFill>
        <p:spPr>
          <a:xfrm>
            <a:off x="5390196" y="30551"/>
            <a:ext cx="1350202" cy="13558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7972548" y="1812518"/>
            <a:ext cx="1775405" cy="923330"/>
          </a:xfrm>
          <a:prstGeom prst="rect">
            <a:avLst/>
          </a:prstGeom>
          <a:noFill/>
        </p:spPr>
        <p:txBody>
          <a:bodyPr wrap="square" rtlCol="0">
            <a:spAutoFit/>
          </a:bodyPr>
          <a:lstStyle/>
          <a:p>
            <a:pPr algn="ctr"/>
            <a:r>
              <a:rPr lang="en-US" dirty="0" smtClean="0"/>
              <a:t>1</a:t>
            </a:r>
            <a:r>
              <a:rPr lang="en-US" baseline="30000" dirty="0" smtClean="0"/>
              <a:t>st</a:t>
            </a:r>
            <a:r>
              <a:rPr lang="en-US" dirty="0" smtClean="0"/>
              <a:t> instar</a:t>
            </a:r>
          </a:p>
          <a:p>
            <a:pPr algn="ctr"/>
            <a:r>
              <a:rPr lang="en-US" dirty="0"/>
              <a:t>&lt;</a:t>
            </a:r>
            <a:r>
              <a:rPr lang="en-US" dirty="0" smtClean="0"/>
              <a:t>1 year</a:t>
            </a:r>
          </a:p>
          <a:p>
            <a:pPr algn="ctr"/>
            <a:endParaRPr lang="en-US" dirty="0" smtClean="0"/>
          </a:p>
        </p:txBody>
      </p:sp>
      <p:sp>
        <p:nvSpPr>
          <p:cNvPr id="19" name="TextBox 18"/>
          <p:cNvSpPr txBox="1"/>
          <p:nvPr/>
        </p:nvSpPr>
        <p:spPr>
          <a:xfrm>
            <a:off x="5177596" y="1320612"/>
            <a:ext cx="1775405" cy="646331"/>
          </a:xfrm>
          <a:prstGeom prst="rect">
            <a:avLst/>
          </a:prstGeom>
          <a:noFill/>
        </p:spPr>
        <p:txBody>
          <a:bodyPr wrap="square" rtlCol="0">
            <a:spAutoFit/>
          </a:bodyPr>
          <a:lstStyle/>
          <a:p>
            <a:pPr algn="ctr"/>
            <a:r>
              <a:rPr lang="en-US" dirty="0" smtClean="0"/>
              <a:t>Egg</a:t>
            </a:r>
          </a:p>
          <a:p>
            <a:pPr algn="ctr"/>
            <a:r>
              <a:rPr lang="en-US" dirty="0" smtClean="0"/>
              <a:t>6-8 weeks</a:t>
            </a:r>
            <a:endParaRPr lang="en-US" dirty="0"/>
          </a:p>
        </p:txBody>
      </p:sp>
      <p:sp>
        <p:nvSpPr>
          <p:cNvPr id="20" name="TextBox 19"/>
          <p:cNvSpPr txBox="1"/>
          <p:nvPr/>
        </p:nvSpPr>
        <p:spPr>
          <a:xfrm>
            <a:off x="9588319" y="3852995"/>
            <a:ext cx="1775405" cy="923330"/>
          </a:xfrm>
          <a:prstGeom prst="rect">
            <a:avLst/>
          </a:prstGeom>
          <a:noFill/>
        </p:spPr>
        <p:txBody>
          <a:bodyPr wrap="square" rtlCol="0">
            <a:spAutoFit/>
          </a:bodyPr>
          <a:lstStyle/>
          <a:p>
            <a:pPr algn="ctr"/>
            <a:r>
              <a:rPr lang="en-US" dirty="0" smtClean="0"/>
              <a:t>2</a:t>
            </a:r>
            <a:r>
              <a:rPr lang="en-US" baseline="30000" dirty="0" smtClean="0"/>
              <a:t>nd</a:t>
            </a:r>
            <a:r>
              <a:rPr lang="en-US" dirty="0" smtClean="0"/>
              <a:t> instar</a:t>
            </a:r>
          </a:p>
          <a:p>
            <a:pPr algn="ctr"/>
            <a:r>
              <a:rPr lang="en-US" dirty="0" smtClean="0"/>
              <a:t>3-6 years</a:t>
            </a:r>
          </a:p>
          <a:p>
            <a:pPr algn="ctr"/>
            <a:endParaRPr lang="en-US" dirty="0" smtClean="0"/>
          </a:p>
        </p:txBody>
      </p:sp>
      <p:sp>
        <p:nvSpPr>
          <p:cNvPr id="21" name="TextBox 20"/>
          <p:cNvSpPr txBox="1"/>
          <p:nvPr/>
        </p:nvSpPr>
        <p:spPr>
          <a:xfrm>
            <a:off x="8013139" y="5764923"/>
            <a:ext cx="1775405" cy="923330"/>
          </a:xfrm>
          <a:prstGeom prst="rect">
            <a:avLst/>
          </a:prstGeom>
          <a:noFill/>
        </p:spPr>
        <p:txBody>
          <a:bodyPr wrap="square" rtlCol="0">
            <a:spAutoFit/>
          </a:bodyPr>
          <a:lstStyle/>
          <a:p>
            <a:pPr algn="ctr"/>
            <a:r>
              <a:rPr lang="en-US" dirty="0" smtClean="0"/>
              <a:t>3</a:t>
            </a:r>
            <a:r>
              <a:rPr lang="en-US" baseline="30000" dirty="0" smtClean="0"/>
              <a:t>rd</a:t>
            </a:r>
            <a:r>
              <a:rPr lang="en-US" dirty="0" smtClean="0"/>
              <a:t> instar</a:t>
            </a:r>
          </a:p>
          <a:p>
            <a:pPr algn="ctr"/>
            <a:r>
              <a:rPr lang="en-US" dirty="0" smtClean="0"/>
              <a:t>3-5 years</a:t>
            </a:r>
          </a:p>
          <a:p>
            <a:pPr algn="ctr"/>
            <a:endParaRPr lang="en-US" dirty="0" smtClean="0"/>
          </a:p>
        </p:txBody>
      </p:sp>
      <p:pic>
        <p:nvPicPr>
          <p:cNvPr id="22" name="Picture 2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44006" y="474145"/>
            <a:ext cx="1274671" cy="1335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Box 22"/>
          <p:cNvSpPr txBox="1"/>
          <p:nvPr/>
        </p:nvSpPr>
        <p:spPr>
          <a:xfrm>
            <a:off x="5177596" y="6211651"/>
            <a:ext cx="1775405" cy="923330"/>
          </a:xfrm>
          <a:prstGeom prst="rect">
            <a:avLst/>
          </a:prstGeom>
          <a:noFill/>
        </p:spPr>
        <p:txBody>
          <a:bodyPr wrap="square" rtlCol="0">
            <a:spAutoFit/>
          </a:bodyPr>
          <a:lstStyle/>
          <a:p>
            <a:pPr algn="ctr"/>
            <a:r>
              <a:rPr lang="en-US" dirty="0" smtClean="0"/>
              <a:t>4</a:t>
            </a:r>
            <a:r>
              <a:rPr lang="en-US" baseline="30000" dirty="0" smtClean="0"/>
              <a:t>th</a:t>
            </a:r>
            <a:r>
              <a:rPr lang="en-US" dirty="0" smtClean="0"/>
              <a:t> instar</a:t>
            </a:r>
          </a:p>
          <a:p>
            <a:pPr algn="ctr"/>
            <a:r>
              <a:rPr lang="en-US" dirty="0" smtClean="0"/>
              <a:t>3-5 years</a:t>
            </a:r>
          </a:p>
          <a:p>
            <a:pPr algn="ctr"/>
            <a:endParaRPr lang="en-US" dirty="0" smtClean="0"/>
          </a:p>
        </p:txBody>
      </p:sp>
      <p:sp>
        <p:nvSpPr>
          <p:cNvPr id="24" name="TextBox 23"/>
          <p:cNvSpPr txBox="1"/>
          <p:nvPr/>
        </p:nvSpPr>
        <p:spPr>
          <a:xfrm>
            <a:off x="2438076" y="5826072"/>
            <a:ext cx="1775405" cy="923330"/>
          </a:xfrm>
          <a:prstGeom prst="rect">
            <a:avLst/>
          </a:prstGeom>
          <a:noFill/>
        </p:spPr>
        <p:txBody>
          <a:bodyPr wrap="square" rtlCol="0">
            <a:spAutoFit/>
          </a:bodyPr>
          <a:lstStyle/>
          <a:p>
            <a:pPr algn="ctr"/>
            <a:r>
              <a:rPr lang="en-US" dirty="0" smtClean="0"/>
              <a:t>5</a:t>
            </a:r>
            <a:r>
              <a:rPr lang="en-US" baseline="30000" dirty="0" smtClean="0"/>
              <a:t>th</a:t>
            </a:r>
            <a:r>
              <a:rPr lang="en-US" dirty="0" smtClean="0"/>
              <a:t> instar</a:t>
            </a:r>
          </a:p>
          <a:p>
            <a:pPr algn="ctr"/>
            <a:r>
              <a:rPr lang="en-US" dirty="0" smtClean="0"/>
              <a:t>3-5 years</a:t>
            </a:r>
          </a:p>
          <a:p>
            <a:pPr algn="ctr"/>
            <a:endParaRPr lang="en-US" dirty="0" smtClean="0"/>
          </a:p>
        </p:txBody>
      </p:sp>
      <p:pic>
        <p:nvPicPr>
          <p:cNvPr id="25" name="Picture 2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5400000">
            <a:off x="2698691" y="4547357"/>
            <a:ext cx="1278715" cy="1278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6"/>
          <p:cNvPicPr>
            <a:picLocks noChangeAspect="1"/>
          </p:cNvPicPr>
          <p:nvPr/>
        </p:nvPicPr>
        <p:blipFill rotWithShape="1">
          <a:blip r:embed="rId6" cstate="print">
            <a:extLst>
              <a:ext uri="{28A0092B-C50C-407E-A947-70E740481C1C}">
                <a14:useLocalDpi xmlns="" xmlns:a14="http://schemas.microsoft.com/office/drawing/2010/main" val="0"/>
              </a:ext>
            </a:extLst>
          </a:blip>
          <a:srcRect l="42718" b="20591"/>
          <a:stretch/>
        </p:blipFill>
        <p:spPr>
          <a:xfrm>
            <a:off x="8201826" y="4874020"/>
            <a:ext cx="1316851" cy="8859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p:cNvPicPr>
            <a:picLocks noChangeAspect="1"/>
          </p:cNvPicPr>
          <p:nvPr/>
        </p:nvPicPr>
        <p:blipFill rotWithShape="1">
          <a:blip r:embed="rId7" cstate="print">
            <a:extLst>
              <a:ext uri="{28A0092B-C50C-407E-A947-70E740481C1C}">
                <a14:useLocalDpi xmlns="" xmlns:a14="http://schemas.microsoft.com/office/drawing/2010/main" val="0"/>
              </a:ext>
            </a:extLst>
          </a:blip>
          <a:srcRect l="32919" t="39635" r="840"/>
          <a:stretch/>
        </p:blipFill>
        <p:spPr>
          <a:xfrm>
            <a:off x="5126654" y="5069939"/>
            <a:ext cx="1877287" cy="1169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549086" y="2301498"/>
            <a:ext cx="3032421" cy="2205867"/>
          </a:xfrm>
          <a:prstGeom prst="rect">
            <a:avLst/>
          </a:prstGeom>
          <a:ln>
            <a:noFill/>
          </a:ln>
          <a:effectLst>
            <a:softEdge rad="112500"/>
          </a:effectLst>
        </p:spPr>
      </p:pic>
      <p:pic>
        <p:nvPicPr>
          <p:cNvPr id="3" name="Picture 2"/>
          <p:cNvPicPr>
            <a:picLocks noChangeAspect="1"/>
          </p:cNvPicPr>
          <p:nvPr/>
        </p:nvPicPr>
        <p:blipFill rotWithShape="1">
          <a:blip r:embed="rId9" cstate="print">
            <a:extLst>
              <a:ext uri="{28A0092B-C50C-407E-A947-70E740481C1C}">
                <a14:useLocalDpi xmlns="" xmlns:a14="http://schemas.microsoft.com/office/drawing/2010/main" val="0"/>
              </a:ext>
            </a:extLst>
          </a:blip>
          <a:srcRect l="28064" t="27222" r="21879" b="16944"/>
          <a:stretch/>
        </p:blipFill>
        <p:spPr>
          <a:xfrm>
            <a:off x="813916" y="515120"/>
            <a:ext cx="3628870" cy="2695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1906325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r="10210"/>
          <a:stretch/>
        </p:blipFill>
        <p:spPr>
          <a:xfrm>
            <a:off x="222797" y="1099159"/>
            <a:ext cx="8600074" cy="5512637"/>
          </a:xfrm>
          <a:prstGeom prst="rect">
            <a:avLst/>
          </a:prstGeom>
        </p:spPr>
      </p:pic>
      <p:sp>
        <p:nvSpPr>
          <p:cNvPr id="11" name="TextBox 10"/>
          <p:cNvSpPr txBox="1"/>
          <p:nvPr/>
        </p:nvSpPr>
        <p:spPr>
          <a:xfrm>
            <a:off x="8953496" y="1107979"/>
            <a:ext cx="3238504" cy="3477875"/>
          </a:xfrm>
          <a:prstGeom prst="rect">
            <a:avLst/>
          </a:prstGeom>
          <a:noFill/>
        </p:spPr>
        <p:txBody>
          <a:bodyPr wrap="square" rtlCol="0">
            <a:spAutoFit/>
          </a:bodyPr>
          <a:lstStyle/>
          <a:p>
            <a:r>
              <a:rPr lang="en-US" sz="2000" dirty="0"/>
              <a:t>Feed at depths of ~2ft or </a:t>
            </a:r>
            <a:r>
              <a:rPr lang="en-US" sz="2000" dirty="0" smtClean="0"/>
              <a:t>more</a:t>
            </a:r>
          </a:p>
          <a:p>
            <a:endParaRPr lang="en-US" sz="2000" dirty="0" smtClean="0"/>
          </a:p>
          <a:p>
            <a:r>
              <a:rPr lang="en-US" sz="2000" dirty="0" smtClean="0"/>
              <a:t>No photoreception</a:t>
            </a:r>
          </a:p>
          <a:p>
            <a:endParaRPr lang="en-US" sz="2000" dirty="0"/>
          </a:p>
          <a:p>
            <a:r>
              <a:rPr lang="en-US" sz="2000" dirty="0" smtClean="0"/>
              <a:t>Do not get temperature cues</a:t>
            </a:r>
          </a:p>
          <a:p>
            <a:endParaRPr lang="en-US" sz="2000" dirty="0"/>
          </a:p>
          <a:p>
            <a:r>
              <a:rPr lang="en-US" sz="2000" dirty="0" smtClean="0"/>
              <a:t>Stragglers – emerge before or after</a:t>
            </a:r>
          </a:p>
          <a:p>
            <a:endParaRPr lang="en-US" sz="2000" dirty="0"/>
          </a:p>
          <a:p>
            <a:r>
              <a:rPr lang="en-US" sz="2000" dirty="0" smtClean="0"/>
              <a:t> </a:t>
            </a:r>
            <a:endParaRPr lang="en-US" sz="2000" dirty="0"/>
          </a:p>
        </p:txBody>
      </p:sp>
      <p:sp>
        <p:nvSpPr>
          <p:cNvPr id="3" name="TextBox 2"/>
          <p:cNvSpPr txBox="1"/>
          <p:nvPr/>
        </p:nvSpPr>
        <p:spPr>
          <a:xfrm>
            <a:off x="261256" y="201883"/>
            <a:ext cx="7151915" cy="646331"/>
          </a:xfrm>
          <a:prstGeom prst="rect">
            <a:avLst/>
          </a:prstGeom>
          <a:noFill/>
        </p:spPr>
        <p:txBody>
          <a:bodyPr wrap="square" rtlCol="0">
            <a:spAutoFit/>
          </a:bodyPr>
          <a:lstStyle/>
          <a:p>
            <a:r>
              <a:rPr lang="en-US" sz="3600" i="1" dirty="0" err="1" smtClean="0"/>
              <a:t>Magicicada</a:t>
            </a:r>
            <a:r>
              <a:rPr lang="en-US" sz="3600" dirty="0" smtClean="0"/>
              <a:t> Nymph Development</a:t>
            </a:r>
            <a:endParaRPr lang="en-US" sz="3600" dirty="0"/>
          </a:p>
        </p:txBody>
      </p:sp>
      <p:sp>
        <p:nvSpPr>
          <p:cNvPr id="5" name="TextBox 4"/>
          <p:cNvSpPr txBox="1"/>
          <p:nvPr/>
        </p:nvSpPr>
        <p:spPr>
          <a:xfrm>
            <a:off x="10978239" y="6457907"/>
            <a:ext cx="3592286" cy="307777"/>
          </a:xfrm>
          <a:prstGeom prst="rect">
            <a:avLst/>
          </a:prstGeom>
          <a:noFill/>
        </p:spPr>
        <p:txBody>
          <a:bodyPr wrap="square" rtlCol="0">
            <a:spAutoFit/>
          </a:bodyPr>
          <a:lstStyle/>
          <a:p>
            <a:r>
              <a:rPr lang="en-US" sz="1400" dirty="0" smtClean="0"/>
              <a:t>Simon, 2013</a:t>
            </a:r>
            <a:endParaRPr lang="en-US" sz="1400" dirty="0"/>
          </a:p>
        </p:txBody>
      </p:sp>
      <p:pic>
        <p:nvPicPr>
          <p:cNvPr id="6" name="Picture 5" descr="BGzTipQCUAA9ht3.jpg-large.jpeg"/>
          <p:cNvPicPr>
            <a:picLocks noChangeAspect="1"/>
          </p:cNvPicPr>
          <p:nvPr/>
        </p:nvPicPr>
        <p:blipFill>
          <a:blip r:embed="rId4" cstate="print"/>
          <a:stretch>
            <a:fillRect/>
          </a:stretch>
        </p:blipFill>
        <p:spPr>
          <a:xfrm>
            <a:off x="9283824" y="3990109"/>
            <a:ext cx="2393040" cy="23822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33744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668262" y="432080"/>
            <a:ext cx="3822933" cy="2867200"/>
          </a:xfrm>
          <a:prstGeom prst="rect">
            <a:avLst/>
          </a:prstGeom>
          <a:ln>
            <a:noFill/>
          </a:ln>
          <a:effectLst>
            <a:softEdge rad="112500"/>
          </a:effectLst>
        </p:spPr>
      </p:pic>
      <p:sp>
        <p:nvSpPr>
          <p:cNvPr id="6" name="TextBox 5"/>
          <p:cNvSpPr txBox="1"/>
          <p:nvPr/>
        </p:nvSpPr>
        <p:spPr>
          <a:xfrm>
            <a:off x="389466" y="270933"/>
            <a:ext cx="4574420" cy="646331"/>
          </a:xfrm>
          <a:prstGeom prst="rect">
            <a:avLst/>
          </a:prstGeom>
          <a:noFill/>
        </p:spPr>
        <p:txBody>
          <a:bodyPr wrap="square" rtlCol="0">
            <a:spAutoFit/>
          </a:bodyPr>
          <a:lstStyle/>
          <a:p>
            <a:r>
              <a:rPr lang="en-US" sz="3600" dirty="0" smtClean="0"/>
              <a:t>Signs of Emergence</a:t>
            </a:r>
            <a:endParaRPr lang="en-US" sz="3600" dirty="0"/>
          </a:p>
        </p:txBody>
      </p:sp>
      <p:sp>
        <p:nvSpPr>
          <p:cNvPr id="7" name="TextBox 6"/>
          <p:cNvSpPr txBox="1"/>
          <p:nvPr/>
        </p:nvSpPr>
        <p:spPr>
          <a:xfrm>
            <a:off x="5683326" y="3372593"/>
            <a:ext cx="3199417" cy="307777"/>
          </a:xfrm>
          <a:prstGeom prst="rect">
            <a:avLst/>
          </a:prstGeom>
          <a:noFill/>
        </p:spPr>
        <p:txBody>
          <a:bodyPr wrap="square" rtlCol="0">
            <a:spAutoFit/>
          </a:bodyPr>
          <a:lstStyle/>
          <a:p>
            <a:pPr algn="ctr"/>
            <a:r>
              <a:rPr lang="en-US" sz="1400" dirty="0" smtClean="0"/>
              <a:t>Mud chimney – look in shady spots! </a:t>
            </a:r>
            <a:endParaRPr lang="en-US" sz="1400" dirty="0"/>
          </a:p>
        </p:txBody>
      </p:sp>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rcRect t="4277"/>
          <a:stretch>
            <a:fillRect/>
          </a:stretch>
        </p:blipFill>
        <p:spPr>
          <a:xfrm>
            <a:off x="8690471" y="3677698"/>
            <a:ext cx="2683548" cy="2473848"/>
          </a:xfrm>
          <a:prstGeom prst="rect">
            <a:avLst/>
          </a:prstGeom>
          <a:ln>
            <a:noFill/>
          </a:ln>
          <a:effectLst>
            <a:softEdge rad="112500"/>
          </a:effectLst>
        </p:spPr>
      </p:pic>
      <p:sp>
        <p:nvSpPr>
          <p:cNvPr id="12" name="TextBox 11"/>
          <p:cNvSpPr txBox="1"/>
          <p:nvPr/>
        </p:nvSpPr>
        <p:spPr>
          <a:xfrm>
            <a:off x="8681219" y="6209391"/>
            <a:ext cx="2769658" cy="307777"/>
          </a:xfrm>
          <a:prstGeom prst="rect">
            <a:avLst/>
          </a:prstGeom>
          <a:noFill/>
        </p:spPr>
        <p:txBody>
          <a:bodyPr wrap="square" rtlCol="0">
            <a:spAutoFit/>
          </a:bodyPr>
          <a:lstStyle/>
          <a:p>
            <a:pPr algn="ctr"/>
            <a:r>
              <a:rPr lang="en-US" sz="1400" dirty="0" smtClean="0"/>
              <a:t>Flip over logs or  flat rocks</a:t>
            </a:r>
            <a:endParaRPr lang="en-US" sz="1400" dirty="0"/>
          </a:p>
        </p:txBody>
      </p:sp>
      <p:pic>
        <p:nvPicPr>
          <p:cNvPr id="53250" name="Picture 2" descr="hot under the exoskeleton"/>
          <p:cNvPicPr>
            <a:picLocks noChangeAspect="1" noChangeArrowheads="1"/>
          </p:cNvPicPr>
          <p:nvPr/>
        </p:nvPicPr>
        <p:blipFill>
          <a:blip r:embed="rId5" cstate="print"/>
          <a:srcRect/>
          <a:stretch>
            <a:fillRect/>
          </a:stretch>
        </p:blipFill>
        <p:spPr bwMode="auto">
          <a:xfrm>
            <a:off x="416833" y="1098602"/>
            <a:ext cx="4572000" cy="5143501"/>
          </a:xfrm>
          <a:prstGeom prst="rect">
            <a:avLst/>
          </a:prstGeom>
          <a:noFill/>
        </p:spPr>
      </p:pic>
      <p:sp>
        <p:nvSpPr>
          <p:cNvPr id="10" name="TextBox 9"/>
          <p:cNvSpPr txBox="1"/>
          <p:nvPr/>
        </p:nvSpPr>
        <p:spPr>
          <a:xfrm>
            <a:off x="442127" y="1123700"/>
            <a:ext cx="2532185" cy="461665"/>
          </a:xfrm>
          <a:prstGeom prst="rect">
            <a:avLst/>
          </a:prstGeom>
          <a:noFill/>
        </p:spPr>
        <p:txBody>
          <a:bodyPr wrap="square" rtlCol="0">
            <a:spAutoFit/>
          </a:bodyPr>
          <a:lstStyle/>
          <a:p>
            <a:r>
              <a:rPr lang="en-US" sz="2400" dirty="0" smtClean="0">
                <a:solidFill>
                  <a:schemeClr val="bg1"/>
                </a:solidFill>
              </a:rPr>
              <a:t> </a:t>
            </a:r>
            <a:r>
              <a:rPr lang="en-US" sz="2400" b="1" dirty="0" smtClean="0">
                <a:solidFill>
                  <a:schemeClr val="bg1"/>
                </a:solidFill>
              </a:rPr>
              <a:t>8 inches down …</a:t>
            </a:r>
            <a:endParaRPr lang="en-US" sz="2400" b="1" dirty="0">
              <a:solidFill>
                <a:schemeClr val="bg1"/>
              </a:solidFill>
            </a:endParaRPr>
          </a:p>
        </p:txBody>
      </p:sp>
    </p:spTree>
    <p:extLst>
      <p:ext uri="{BB962C8B-B14F-4D97-AF65-F5344CB8AC3E}">
        <p14:creationId xmlns="" xmlns:p14="http://schemas.microsoft.com/office/powerpoint/2010/main" val="403546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10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97279" y="517490"/>
            <a:ext cx="6527800" cy="646331"/>
          </a:xfrm>
          <a:prstGeom prst="rect">
            <a:avLst/>
          </a:prstGeom>
          <a:noFill/>
        </p:spPr>
        <p:txBody>
          <a:bodyPr wrap="square" rtlCol="0">
            <a:spAutoFit/>
          </a:bodyPr>
          <a:lstStyle/>
          <a:p>
            <a:r>
              <a:rPr lang="en-US" sz="3600" dirty="0" smtClean="0"/>
              <a:t>Predator activity</a:t>
            </a:r>
            <a:endParaRPr lang="en-US" sz="3600"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75851" y="1682539"/>
            <a:ext cx="9144000" cy="4019550"/>
          </a:xfrm>
          <a:prstGeom prst="rect">
            <a:avLst/>
          </a:prstGeom>
          <a:ln>
            <a:noFill/>
          </a:ln>
          <a:effectLst>
            <a:softEdge rad="112500"/>
          </a:effectLst>
        </p:spPr>
      </p:pic>
      <p:sp>
        <p:nvSpPr>
          <p:cNvPr id="8" name="TextBox 7"/>
          <p:cNvSpPr txBox="1"/>
          <p:nvPr/>
        </p:nvSpPr>
        <p:spPr>
          <a:xfrm>
            <a:off x="8740252" y="5732234"/>
            <a:ext cx="2032000" cy="461665"/>
          </a:xfrm>
          <a:prstGeom prst="rect">
            <a:avLst/>
          </a:prstGeom>
          <a:noFill/>
        </p:spPr>
        <p:txBody>
          <a:bodyPr wrap="square" rtlCol="0">
            <a:spAutoFit/>
          </a:bodyPr>
          <a:lstStyle/>
          <a:p>
            <a:r>
              <a:rPr lang="en-US" sz="1200" dirty="0" smtClean="0"/>
              <a:t>@ South Chagrin </a:t>
            </a:r>
          </a:p>
          <a:p>
            <a:r>
              <a:rPr lang="en-US" sz="1200" dirty="0" smtClean="0"/>
              <a:t>Photo courtesy of Richard B.</a:t>
            </a:r>
            <a:endParaRPr lang="en-US" sz="1200" dirty="0"/>
          </a:p>
        </p:txBody>
      </p:sp>
    </p:spTree>
    <p:extLst>
      <p:ext uri="{BB962C8B-B14F-4D97-AF65-F5344CB8AC3E}">
        <p14:creationId xmlns="" xmlns:p14="http://schemas.microsoft.com/office/powerpoint/2010/main" val="1350438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2177" y="-2019160"/>
            <a:ext cx="2516956" cy="369332"/>
          </a:xfrm>
          <a:prstGeom prst="rect">
            <a:avLst/>
          </a:prstGeom>
          <a:noFill/>
        </p:spPr>
        <p:txBody>
          <a:bodyPr wrap="square" rtlCol="0">
            <a:spAutoFit/>
          </a:bodyPr>
          <a:lstStyle/>
          <a:p>
            <a:r>
              <a:rPr lang="en-US" dirty="0" smtClean="0"/>
              <a:t>They are coming!</a:t>
            </a:r>
            <a:endParaRPr lang="en-US" dirty="0"/>
          </a:p>
        </p:txBody>
      </p:sp>
      <p:sp>
        <p:nvSpPr>
          <p:cNvPr id="10" name="TextBox 9"/>
          <p:cNvSpPr txBox="1"/>
          <p:nvPr/>
        </p:nvSpPr>
        <p:spPr>
          <a:xfrm>
            <a:off x="3771901" y="447859"/>
            <a:ext cx="4603172" cy="1200329"/>
          </a:xfrm>
          <a:prstGeom prst="rect">
            <a:avLst/>
          </a:prstGeom>
          <a:noFill/>
        </p:spPr>
        <p:txBody>
          <a:bodyPr wrap="square" rtlCol="0">
            <a:spAutoFit/>
          </a:bodyPr>
          <a:lstStyle/>
          <a:p>
            <a:pPr algn="ctr"/>
            <a:r>
              <a:rPr lang="en-US" sz="3600" dirty="0" smtClean="0"/>
              <a:t>OMG!!</a:t>
            </a:r>
          </a:p>
          <a:p>
            <a:pPr algn="ctr"/>
            <a:r>
              <a:rPr lang="en-US" sz="3600" dirty="0" smtClean="0"/>
              <a:t>It’s happening!</a:t>
            </a:r>
            <a:endParaRPr lang="en-US" sz="3600" dirty="0"/>
          </a:p>
        </p:txBody>
      </p:sp>
      <p:pic>
        <p:nvPicPr>
          <p:cNvPr id="2" name="cicada_mark">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214533" y="1860439"/>
            <a:ext cx="7716073" cy="4340291"/>
          </a:xfrm>
          <a:prstGeom prst="rect">
            <a:avLst/>
          </a:prstGeom>
        </p:spPr>
      </p:pic>
    </p:spTree>
    <p:extLst>
      <p:ext uri="{BB962C8B-B14F-4D97-AF65-F5344CB8AC3E}">
        <p14:creationId xmlns="" xmlns:p14="http://schemas.microsoft.com/office/powerpoint/2010/main" val="2019829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8224" y="5226784"/>
            <a:ext cx="5240150" cy="1631216"/>
          </a:xfrm>
          <a:prstGeom prst="rect">
            <a:avLst/>
          </a:prstGeom>
        </p:spPr>
        <p:txBody>
          <a:bodyPr wrap="square">
            <a:spAutoFit/>
          </a:bodyPr>
          <a:lstStyle/>
          <a:p>
            <a:pPr>
              <a:buFont typeface="Arial" panose="020B0604020202020204" pitchFamily="34" charset="0"/>
              <a:buChar char="•"/>
            </a:pPr>
            <a:r>
              <a:rPr lang="en-US" sz="2000" dirty="0" smtClean="0"/>
              <a:t>Often </a:t>
            </a:r>
            <a:r>
              <a:rPr lang="en-US" sz="2000" dirty="0"/>
              <a:t>trample others in the rush to find a place to molt</a:t>
            </a:r>
          </a:p>
          <a:p>
            <a:pPr>
              <a:buFont typeface="Arial" panose="020B0604020202020204" pitchFamily="34" charset="0"/>
              <a:buChar char="•"/>
            </a:pPr>
            <a:r>
              <a:rPr lang="en-US" sz="2000" dirty="0"/>
              <a:t>Harsh weather, like wind and rain</a:t>
            </a:r>
          </a:p>
          <a:p>
            <a:pPr>
              <a:buFont typeface="Arial" panose="020B0604020202020204" pitchFamily="34" charset="0"/>
              <a:buChar char="•"/>
            </a:pPr>
            <a:r>
              <a:rPr lang="en-US" sz="2000" dirty="0"/>
              <a:t>Malnutrition</a:t>
            </a:r>
          </a:p>
          <a:p>
            <a:pPr>
              <a:buFont typeface="Arial" panose="020B0604020202020204" pitchFamily="34" charset="0"/>
              <a:buChar char="•"/>
            </a:pPr>
            <a:r>
              <a:rPr lang="en-US" sz="2000" dirty="0"/>
              <a:t>Fungi infection</a:t>
            </a:r>
          </a:p>
        </p:txBody>
      </p:sp>
      <p:sp>
        <p:nvSpPr>
          <p:cNvPr id="5" name="Rectangle 4"/>
          <p:cNvSpPr/>
          <p:nvPr/>
        </p:nvSpPr>
        <p:spPr>
          <a:xfrm>
            <a:off x="489859" y="301530"/>
            <a:ext cx="3694281" cy="646331"/>
          </a:xfrm>
          <a:prstGeom prst="rect">
            <a:avLst/>
          </a:prstGeom>
        </p:spPr>
        <p:txBody>
          <a:bodyPr wrap="none">
            <a:spAutoFit/>
          </a:bodyPr>
          <a:lstStyle/>
          <a:p>
            <a:r>
              <a:rPr lang="en-US" sz="3600" dirty="0" smtClean="0"/>
              <a:t>Molting or </a:t>
            </a:r>
            <a:r>
              <a:rPr lang="en-US" sz="3600" dirty="0" err="1" smtClean="0"/>
              <a:t>Ecdysis</a:t>
            </a:r>
            <a:r>
              <a:rPr lang="en-US" sz="3600" dirty="0" smtClean="0"/>
              <a:t> </a:t>
            </a:r>
            <a:endParaRPr lang="en-US" sz="3600" dirty="0"/>
          </a:p>
        </p:txBody>
      </p:sp>
      <p:cxnSp>
        <p:nvCxnSpPr>
          <p:cNvPr id="8" name="Straight Connector 7"/>
          <p:cNvCxnSpPr/>
          <p:nvPr/>
        </p:nvCxnSpPr>
        <p:spPr>
          <a:xfrm>
            <a:off x="5962915" y="1798615"/>
            <a:ext cx="28574" cy="48169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80566" y="4806666"/>
            <a:ext cx="2714171" cy="369332"/>
          </a:xfrm>
          <a:prstGeom prst="rect">
            <a:avLst/>
          </a:prstGeom>
          <a:noFill/>
        </p:spPr>
        <p:txBody>
          <a:bodyPr wrap="square" rtlCol="0">
            <a:spAutoFit/>
          </a:bodyPr>
          <a:lstStyle/>
          <a:p>
            <a:pPr algn="ctr"/>
            <a:r>
              <a:rPr lang="en-US" dirty="0" smtClean="0"/>
              <a:t>“Crumbly”</a:t>
            </a:r>
            <a:endParaRPr lang="en-US" dirty="0"/>
          </a:p>
        </p:txBody>
      </p:sp>
      <p:pic>
        <p:nvPicPr>
          <p:cNvPr id="10" name="Picture 9"/>
          <p:cNvPicPr>
            <a:picLocks noChangeAspect="1"/>
          </p:cNvPicPr>
          <p:nvPr/>
        </p:nvPicPr>
        <p:blipFill>
          <a:blip r:embed="rId3" cstate="print"/>
          <a:stretch>
            <a:fillRect/>
          </a:stretch>
        </p:blipFill>
        <p:spPr>
          <a:xfrm>
            <a:off x="1405058" y="1308251"/>
            <a:ext cx="2751685" cy="4127528"/>
          </a:xfrm>
          <a:prstGeom prst="rect">
            <a:avLst/>
          </a:prstGeom>
        </p:spPr>
      </p:pic>
      <p:pic>
        <p:nvPicPr>
          <p:cNvPr id="11" name="Picture 10"/>
          <p:cNvPicPr>
            <a:picLocks noChangeAspect="1"/>
          </p:cNvPicPr>
          <p:nvPr/>
        </p:nvPicPr>
        <p:blipFill>
          <a:blip r:embed="rId4" cstate="print"/>
          <a:stretch>
            <a:fillRect/>
          </a:stretch>
        </p:blipFill>
        <p:spPr>
          <a:xfrm>
            <a:off x="6852149" y="1557573"/>
            <a:ext cx="4646312" cy="3085983"/>
          </a:xfrm>
          <a:prstGeom prst="rect">
            <a:avLst/>
          </a:prstGeom>
        </p:spPr>
      </p:pic>
      <p:sp>
        <p:nvSpPr>
          <p:cNvPr id="12" name="Rectangle 11"/>
          <p:cNvSpPr/>
          <p:nvPr/>
        </p:nvSpPr>
        <p:spPr>
          <a:xfrm>
            <a:off x="1368081" y="5498960"/>
            <a:ext cx="2757110" cy="1015663"/>
          </a:xfrm>
          <a:prstGeom prst="rect">
            <a:avLst/>
          </a:prstGeom>
        </p:spPr>
        <p:txBody>
          <a:bodyPr wrap="square">
            <a:spAutoFit/>
          </a:bodyPr>
          <a:lstStyle/>
          <a:p>
            <a:pPr>
              <a:buFont typeface="Arial" panose="020B0604020202020204" pitchFamily="34" charset="0"/>
              <a:buChar char="•"/>
            </a:pPr>
            <a:r>
              <a:rPr lang="en-US" sz="2000" dirty="0"/>
              <a:t>M</a:t>
            </a:r>
            <a:r>
              <a:rPr lang="en-US" sz="2000" dirty="0" smtClean="0"/>
              <a:t>olt </a:t>
            </a:r>
            <a:r>
              <a:rPr lang="en-US" sz="2000" dirty="0"/>
              <a:t>hanging head </a:t>
            </a:r>
            <a:r>
              <a:rPr lang="en-US" sz="2000" dirty="0" smtClean="0"/>
              <a:t>up</a:t>
            </a:r>
          </a:p>
          <a:p>
            <a:pPr>
              <a:buFont typeface="Arial" panose="020B0604020202020204" pitchFamily="34" charset="0"/>
              <a:buChar char="•"/>
            </a:pPr>
            <a:r>
              <a:rPr lang="en-US" sz="2000" dirty="0" smtClean="0"/>
              <a:t>At night</a:t>
            </a:r>
          </a:p>
          <a:p>
            <a:pPr>
              <a:buFont typeface="Arial" panose="020B0604020202020204" pitchFamily="34" charset="0"/>
              <a:buChar char="•"/>
            </a:pPr>
            <a:r>
              <a:rPr lang="en-US" sz="2000" dirty="0" smtClean="0"/>
              <a:t>Avoid desiccation</a:t>
            </a:r>
            <a:endParaRPr lang="en-US" sz="2000" dirty="0"/>
          </a:p>
        </p:txBody>
      </p:sp>
      <p:pic>
        <p:nvPicPr>
          <p:cNvPr id="4" name="Picture 3"/>
          <p:cNvPicPr>
            <a:picLocks noChangeAspect="1"/>
          </p:cNvPicPr>
          <p:nvPr/>
        </p:nvPicPr>
        <p:blipFill>
          <a:blip r:embed="rId5" cstate="print"/>
          <a:stretch>
            <a:fillRect/>
          </a:stretch>
        </p:blipFill>
        <p:spPr>
          <a:xfrm>
            <a:off x="7166934" y="1561163"/>
            <a:ext cx="4120772" cy="3000437"/>
          </a:xfrm>
          <a:prstGeom prst="rect">
            <a:avLst/>
          </a:prstGeom>
        </p:spPr>
      </p:pic>
      <p:pic>
        <p:nvPicPr>
          <p:cNvPr id="7" name="Picture 6"/>
          <p:cNvPicPr>
            <a:picLocks noChangeAspect="1"/>
          </p:cNvPicPr>
          <p:nvPr/>
        </p:nvPicPr>
        <p:blipFill rotWithShape="1">
          <a:blip r:embed="rId6" cstate="print">
            <a:extLst>
              <a:ext uri="{28A0092B-C50C-407E-A947-70E740481C1C}">
                <a14:useLocalDpi xmlns="" xmlns:a14="http://schemas.microsoft.com/office/drawing/2010/main" val="0"/>
              </a:ext>
            </a:extLst>
          </a:blip>
          <a:srcRect l="13545" t="13984"/>
          <a:stretch/>
        </p:blipFill>
        <p:spPr>
          <a:xfrm>
            <a:off x="6821169" y="1211935"/>
            <a:ext cx="4677292" cy="3615513"/>
          </a:xfrm>
          <a:prstGeom prst="rect">
            <a:avLst/>
          </a:prstGeom>
        </p:spPr>
      </p:pic>
    </p:spTree>
    <p:extLst>
      <p:ext uri="{BB962C8B-B14F-4D97-AF65-F5344CB8AC3E}">
        <p14:creationId xmlns="" xmlns:p14="http://schemas.microsoft.com/office/powerpoint/2010/main" val="108224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430332" y="1445498"/>
            <a:ext cx="5971982" cy="2612742"/>
          </a:xfrm>
          <a:prstGeom prst="rect">
            <a:avLst/>
          </a:prstGeom>
          <a:ln>
            <a:noFill/>
          </a:ln>
          <a:effectLst>
            <a:softEdge rad="112500"/>
          </a:effectLst>
        </p:spPr>
      </p:pic>
      <p:sp>
        <p:nvSpPr>
          <p:cNvPr id="3" name="Rectangle 2"/>
          <p:cNvSpPr/>
          <p:nvPr/>
        </p:nvSpPr>
        <p:spPr>
          <a:xfrm>
            <a:off x="3673267" y="587044"/>
            <a:ext cx="4074642" cy="646331"/>
          </a:xfrm>
          <a:prstGeom prst="rect">
            <a:avLst/>
          </a:prstGeom>
        </p:spPr>
        <p:txBody>
          <a:bodyPr wrap="none">
            <a:spAutoFit/>
          </a:bodyPr>
          <a:lstStyle/>
          <a:p>
            <a:r>
              <a:rPr lang="en-US" sz="3600" i="1" dirty="0" err="1"/>
              <a:t>Massospora</a:t>
            </a:r>
            <a:r>
              <a:rPr lang="en-US" sz="3600" i="1" dirty="0"/>
              <a:t> </a:t>
            </a:r>
            <a:r>
              <a:rPr lang="en-US" sz="3600" i="1" dirty="0" err="1"/>
              <a:t>cicadina</a:t>
            </a:r>
            <a:endParaRPr lang="en-US" sz="3600" i="1" dirty="0"/>
          </a:p>
        </p:txBody>
      </p:sp>
      <p:pic>
        <p:nvPicPr>
          <p:cNvPr id="4" name="Picture 3"/>
          <p:cNvPicPr>
            <a:picLocks noChangeAspect="1"/>
          </p:cNvPicPr>
          <p:nvPr/>
        </p:nvPicPr>
        <p:blipFill>
          <a:blip r:embed="rId4" cstate="print"/>
          <a:stretch>
            <a:fillRect/>
          </a:stretch>
        </p:blipFill>
        <p:spPr>
          <a:xfrm>
            <a:off x="773336" y="1477225"/>
            <a:ext cx="4248361" cy="2612742"/>
          </a:xfrm>
          <a:prstGeom prst="rect">
            <a:avLst/>
          </a:prstGeom>
          <a:ln>
            <a:noFill/>
          </a:ln>
          <a:effectLst>
            <a:softEdge rad="112500"/>
          </a:effectLst>
        </p:spPr>
      </p:pic>
      <p:sp>
        <p:nvSpPr>
          <p:cNvPr id="13" name="Rectangle 12"/>
          <p:cNvSpPr/>
          <p:nvPr/>
        </p:nvSpPr>
        <p:spPr>
          <a:xfrm>
            <a:off x="2572773" y="4388587"/>
            <a:ext cx="6275629" cy="584775"/>
          </a:xfrm>
          <a:prstGeom prst="rect">
            <a:avLst/>
          </a:prstGeom>
        </p:spPr>
        <p:txBody>
          <a:bodyPr wrap="none">
            <a:spAutoFit/>
          </a:bodyPr>
          <a:lstStyle/>
          <a:p>
            <a:pPr algn="ctr"/>
            <a:r>
              <a:rPr lang="en-US" sz="3200" dirty="0"/>
              <a:t>Why don’t these cicadas have butts?</a:t>
            </a:r>
          </a:p>
        </p:txBody>
      </p:sp>
      <p:grpSp>
        <p:nvGrpSpPr>
          <p:cNvPr id="11" name="Group 10"/>
          <p:cNvGrpSpPr/>
          <p:nvPr/>
        </p:nvGrpSpPr>
        <p:grpSpPr>
          <a:xfrm>
            <a:off x="9771408" y="-42178"/>
            <a:ext cx="768503" cy="1355928"/>
            <a:chOff x="9771408" y="-42178"/>
            <a:chExt cx="768503" cy="1355928"/>
          </a:xfrm>
        </p:grpSpPr>
        <p:grpSp>
          <p:nvGrpSpPr>
            <p:cNvPr id="9" name="Group 8"/>
            <p:cNvGrpSpPr/>
            <p:nvPr/>
          </p:nvGrpSpPr>
          <p:grpSpPr>
            <a:xfrm rot="6246378">
              <a:off x="9622902" y="396740"/>
              <a:ext cx="1065516" cy="768503"/>
              <a:chOff x="1214284" y="4747089"/>
              <a:chExt cx="1830263" cy="1320077"/>
            </a:xfrm>
          </p:grpSpPr>
          <p:pic>
            <p:nvPicPr>
              <p:cNvPr id="6" name="Picture 5"/>
              <p:cNvPicPr>
                <a:picLocks noChangeAspect="1"/>
              </p:cNvPicPr>
              <p:nvPr/>
            </p:nvPicPr>
            <p:blipFill>
              <a:blip r:embed="rId5" cstate="print"/>
              <a:stretch>
                <a:fillRect/>
              </a:stretch>
            </p:blipFill>
            <p:spPr>
              <a:xfrm>
                <a:off x="1214284" y="4747089"/>
                <a:ext cx="1830263" cy="1320077"/>
              </a:xfrm>
              <a:prstGeom prst="rect">
                <a:avLst/>
              </a:prstGeom>
            </p:spPr>
          </p:pic>
          <p:pic>
            <p:nvPicPr>
              <p:cNvPr id="8" name="Picture 7"/>
              <p:cNvPicPr>
                <a:picLocks noChangeAspect="1"/>
              </p:cNvPicPr>
              <p:nvPr/>
            </p:nvPicPr>
            <p:blipFill>
              <a:blip r:embed="rId6" cstate="print"/>
              <a:stretch>
                <a:fillRect/>
              </a:stretch>
            </p:blipFill>
            <p:spPr>
              <a:xfrm rot="16208748">
                <a:off x="1866090" y="5316895"/>
                <a:ext cx="526650" cy="421320"/>
              </a:xfrm>
              <a:prstGeom prst="rect">
                <a:avLst/>
              </a:prstGeom>
            </p:spPr>
          </p:pic>
        </p:grpSp>
        <p:pic>
          <p:nvPicPr>
            <p:cNvPr id="10" name="Picture 9"/>
            <p:cNvPicPr>
              <a:picLocks noChangeAspect="1"/>
            </p:cNvPicPr>
            <p:nvPr/>
          </p:nvPicPr>
          <p:blipFill rotWithShape="1">
            <a:blip r:embed="rId7" cstate="print"/>
            <a:srcRect l="50109"/>
            <a:stretch/>
          </p:blipFill>
          <p:spPr>
            <a:xfrm rot="17489025">
              <a:off x="9922686" y="58538"/>
              <a:ext cx="667842" cy="466409"/>
            </a:xfrm>
            <a:prstGeom prst="rect">
              <a:avLst/>
            </a:prstGeom>
          </p:spPr>
        </p:pic>
      </p:grpSp>
      <p:sp>
        <p:nvSpPr>
          <p:cNvPr id="14" name="TextBox 13"/>
          <p:cNvSpPr txBox="1"/>
          <p:nvPr/>
        </p:nvSpPr>
        <p:spPr>
          <a:xfrm>
            <a:off x="529389" y="5496025"/>
            <a:ext cx="10764957" cy="923330"/>
          </a:xfrm>
          <a:prstGeom prst="rect">
            <a:avLst/>
          </a:prstGeom>
          <a:noFill/>
        </p:spPr>
        <p:txBody>
          <a:bodyPr wrap="square" rtlCol="0">
            <a:spAutoFit/>
          </a:bodyPr>
          <a:lstStyle/>
          <a:p>
            <a:pPr marL="285750" indent="-285750">
              <a:buFontTx/>
              <a:buChar char="-"/>
            </a:pPr>
            <a:r>
              <a:rPr lang="en-US" dirty="0" smtClean="0"/>
              <a:t>The </a:t>
            </a:r>
            <a:r>
              <a:rPr lang="en-US" dirty="0" err="1" smtClean="0"/>
              <a:t>Massospora</a:t>
            </a:r>
            <a:r>
              <a:rPr lang="en-US" dirty="0" smtClean="0"/>
              <a:t> fungus infects </a:t>
            </a:r>
            <a:r>
              <a:rPr lang="en-US" dirty="0" err="1" smtClean="0"/>
              <a:t>Magicicadas</a:t>
            </a:r>
            <a:r>
              <a:rPr lang="en-US" dirty="0" smtClean="0"/>
              <a:t>, filling their abdomens and destroying their ability to reproduce. Often, their entire abdomen will fall off. The cicadas actually spread the fungus throughout their local colony via mating — the </a:t>
            </a:r>
            <a:r>
              <a:rPr lang="en-US" dirty="0" err="1" smtClean="0"/>
              <a:t>Massospora</a:t>
            </a:r>
            <a:r>
              <a:rPr lang="en-US" dirty="0" smtClean="0"/>
              <a:t> fungus is a cicada STD!</a:t>
            </a:r>
            <a:endParaRPr lang="en-US" dirty="0"/>
          </a:p>
        </p:txBody>
      </p:sp>
      <p:sp>
        <p:nvSpPr>
          <p:cNvPr id="5" name="TextBox 4"/>
          <p:cNvSpPr txBox="1"/>
          <p:nvPr/>
        </p:nvSpPr>
        <p:spPr>
          <a:xfrm>
            <a:off x="9024707" y="4388587"/>
            <a:ext cx="2463800" cy="584775"/>
          </a:xfrm>
          <a:prstGeom prst="rect">
            <a:avLst/>
          </a:prstGeom>
          <a:noFill/>
        </p:spPr>
        <p:txBody>
          <a:bodyPr wrap="square" rtlCol="0">
            <a:spAutoFit/>
          </a:bodyPr>
          <a:lstStyle/>
          <a:p>
            <a:r>
              <a:rPr lang="en-US" sz="3200" dirty="0" smtClean="0"/>
              <a:t>Fungus!</a:t>
            </a:r>
            <a:endParaRPr lang="en-US" sz="3200" dirty="0"/>
          </a:p>
        </p:txBody>
      </p:sp>
    </p:spTree>
    <p:extLst>
      <p:ext uri="{BB962C8B-B14F-4D97-AF65-F5344CB8AC3E}">
        <p14:creationId xmlns="" xmlns:p14="http://schemas.microsoft.com/office/powerpoint/2010/main" val="4090328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370500" y="456964"/>
            <a:ext cx="9318643" cy="6167411"/>
          </a:xfrm>
          <a:prstGeom prst="rect">
            <a:avLst/>
          </a:prstGeom>
          <a:ln>
            <a:noFill/>
          </a:ln>
          <a:effectLst>
            <a:softEdge rad="112500"/>
          </a:effectLst>
        </p:spPr>
      </p:pic>
    </p:spTree>
    <p:extLst>
      <p:ext uri="{BB962C8B-B14F-4D97-AF65-F5344CB8AC3E}">
        <p14:creationId xmlns="" xmlns:p14="http://schemas.microsoft.com/office/powerpoint/2010/main" val="844698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804241" y="1099280"/>
            <a:ext cx="7224965" cy="4816643"/>
          </a:xfrm>
          <a:prstGeom prst="rect">
            <a:avLst/>
          </a:prstGeom>
        </p:spPr>
      </p:pic>
      <p:pic>
        <p:nvPicPr>
          <p:cNvPr id="5" name="Picture 4"/>
          <p:cNvPicPr>
            <a:picLocks noChangeAspect="1"/>
          </p:cNvPicPr>
          <p:nvPr/>
        </p:nvPicPr>
        <p:blipFill>
          <a:blip r:embed="rId4" cstate="print"/>
          <a:stretch>
            <a:fillRect/>
          </a:stretch>
        </p:blipFill>
        <p:spPr>
          <a:xfrm>
            <a:off x="8702485" y="-5289240"/>
            <a:ext cx="3314700" cy="4972050"/>
          </a:xfrm>
          <a:prstGeom prst="rect">
            <a:avLst/>
          </a:prstGeom>
        </p:spPr>
      </p:pic>
      <p:sp>
        <p:nvSpPr>
          <p:cNvPr id="6" name="TextBox 5"/>
          <p:cNvSpPr txBox="1"/>
          <p:nvPr/>
        </p:nvSpPr>
        <p:spPr>
          <a:xfrm>
            <a:off x="3539110" y="174812"/>
            <a:ext cx="4533900" cy="646331"/>
          </a:xfrm>
          <a:prstGeom prst="rect">
            <a:avLst/>
          </a:prstGeom>
          <a:noFill/>
        </p:spPr>
        <p:txBody>
          <a:bodyPr wrap="square" rtlCol="0">
            <a:spAutoFit/>
          </a:bodyPr>
          <a:lstStyle/>
          <a:p>
            <a:pPr algn="ctr"/>
            <a:r>
              <a:rPr lang="en-US" sz="3600" dirty="0" smtClean="0"/>
              <a:t>Anatomy Male</a:t>
            </a:r>
            <a:endParaRPr lang="en-US" sz="3600" dirty="0"/>
          </a:p>
        </p:txBody>
      </p:sp>
      <p:sp>
        <p:nvSpPr>
          <p:cNvPr id="8" name="TextBox 7"/>
          <p:cNvSpPr txBox="1"/>
          <p:nvPr/>
        </p:nvSpPr>
        <p:spPr>
          <a:xfrm>
            <a:off x="8390374" y="1105318"/>
            <a:ext cx="3476729" cy="5693866"/>
          </a:xfrm>
          <a:prstGeom prst="rect">
            <a:avLst/>
          </a:prstGeom>
          <a:noFill/>
        </p:spPr>
        <p:txBody>
          <a:bodyPr wrap="square" rtlCol="0">
            <a:spAutoFit/>
          </a:bodyPr>
          <a:lstStyle/>
          <a:p>
            <a:r>
              <a:rPr lang="en-US" sz="2800" dirty="0" smtClean="0"/>
              <a:t> - Make sound by flexing their </a:t>
            </a:r>
            <a:r>
              <a:rPr lang="en-US" sz="2800" b="1" dirty="0" err="1" smtClean="0"/>
              <a:t>tymbals</a:t>
            </a:r>
            <a:endParaRPr lang="en-US" sz="2800" b="1" dirty="0" smtClean="0"/>
          </a:p>
          <a:p>
            <a:endParaRPr lang="en-US" sz="2800" dirty="0" smtClean="0"/>
          </a:p>
          <a:p>
            <a:r>
              <a:rPr lang="en-US" sz="2800" dirty="0" smtClean="0"/>
              <a:t> - Small muscles rapidly pull the </a:t>
            </a:r>
            <a:r>
              <a:rPr lang="en-US" sz="2800" dirty="0" err="1" smtClean="0"/>
              <a:t>tymbals</a:t>
            </a:r>
            <a:r>
              <a:rPr lang="en-US" sz="2800" dirty="0" smtClean="0"/>
              <a:t> in and out of shape — like a child's click-toy</a:t>
            </a:r>
          </a:p>
          <a:p>
            <a:endParaRPr lang="en-US" sz="2800" dirty="0" smtClean="0"/>
          </a:p>
          <a:p>
            <a:r>
              <a:rPr lang="en-US" sz="2800" dirty="0" smtClean="0"/>
              <a:t> - Sound is intensified by the cicada's mostly hollow abdomen</a:t>
            </a:r>
          </a:p>
          <a:p>
            <a:endParaRPr lang="en-US" sz="2800" dirty="0"/>
          </a:p>
        </p:txBody>
      </p:sp>
    </p:spTree>
    <p:extLst>
      <p:ext uri="{BB962C8B-B14F-4D97-AF65-F5344CB8AC3E}">
        <p14:creationId xmlns="" xmlns:p14="http://schemas.microsoft.com/office/powerpoint/2010/main" val="24345901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28095" r="8333"/>
          <a:stretch/>
        </p:blipFill>
        <p:spPr>
          <a:xfrm rot="5400000">
            <a:off x="1324461" y="894607"/>
            <a:ext cx="4359732" cy="5143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28211" y="86162"/>
            <a:ext cx="4098471" cy="1200329"/>
          </a:xfrm>
          <a:prstGeom prst="rect">
            <a:avLst/>
          </a:prstGeom>
          <a:noFill/>
        </p:spPr>
        <p:txBody>
          <a:bodyPr wrap="square" rtlCol="0">
            <a:spAutoFit/>
          </a:bodyPr>
          <a:lstStyle/>
          <a:p>
            <a:pPr algn="ctr"/>
            <a:r>
              <a:rPr lang="en-US" sz="7200" b="1" dirty="0" smtClean="0"/>
              <a:t>1633</a:t>
            </a:r>
            <a:endParaRPr lang="en-US" sz="7200" b="1" dirty="0"/>
          </a:p>
        </p:txBody>
      </p:sp>
      <p:sp>
        <p:nvSpPr>
          <p:cNvPr id="4" name="TextBox 3"/>
          <p:cNvSpPr txBox="1"/>
          <p:nvPr/>
        </p:nvSpPr>
        <p:spPr>
          <a:xfrm>
            <a:off x="6910614" y="1184891"/>
            <a:ext cx="5123543" cy="3539430"/>
          </a:xfrm>
          <a:prstGeom prst="rect">
            <a:avLst/>
          </a:prstGeom>
          <a:noFill/>
        </p:spPr>
        <p:txBody>
          <a:bodyPr wrap="square" rtlCol="0">
            <a:spAutoFit/>
          </a:bodyPr>
          <a:lstStyle/>
          <a:p>
            <a:pPr marL="285750" indent="-285750">
              <a:buFontTx/>
              <a:buChar char="-"/>
            </a:pPr>
            <a:r>
              <a:rPr lang="en-US" sz="2800" dirty="0" smtClean="0"/>
              <a:t>12 years after first Thanksgiving</a:t>
            </a:r>
          </a:p>
          <a:p>
            <a:pPr marL="285750" indent="-285750">
              <a:buFontTx/>
              <a:buChar char="-"/>
            </a:pPr>
            <a:endParaRPr lang="en-US" sz="2800" dirty="0" smtClean="0"/>
          </a:p>
          <a:p>
            <a:endParaRPr lang="en-US" sz="2800" dirty="0" smtClean="0"/>
          </a:p>
          <a:p>
            <a:pPr marL="285750" indent="-285750">
              <a:buFontTx/>
              <a:buChar char="-"/>
            </a:pPr>
            <a:r>
              <a:rPr lang="en-US" sz="2800" dirty="0" smtClean="0"/>
              <a:t>Governor of Plymouth Colony, William Bradford</a:t>
            </a:r>
          </a:p>
          <a:p>
            <a:pPr marL="742950" lvl="1" indent="-285750">
              <a:buFontTx/>
              <a:buChar char="-"/>
            </a:pPr>
            <a:endParaRPr lang="en-US" sz="2800" dirty="0" smtClean="0"/>
          </a:p>
          <a:p>
            <a:pPr marL="285750" indent="-285750">
              <a:buFontTx/>
              <a:buChar char="-"/>
            </a:pPr>
            <a:endParaRPr lang="en-US" sz="2800" dirty="0"/>
          </a:p>
          <a:p>
            <a:pPr marL="285750" indent="-285750">
              <a:buFontTx/>
              <a:buChar char="-"/>
            </a:pPr>
            <a:endParaRPr lang="en-US" sz="2800" dirty="0"/>
          </a:p>
        </p:txBody>
      </p:sp>
      <p:pic>
        <p:nvPicPr>
          <p:cNvPr id="8" name="Picture 7"/>
          <p:cNvPicPr>
            <a:picLocks noChangeAspect="1"/>
          </p:cNvPicPr>
          <p:nvPr/>
        </p:nvPicPr>
        <p:blipFill rotWithShape="1">
          <a:blip r:embed="rId4" cstate="print"/>
          <a:srcRect b="20751"/>
          <a:stretch/>
        </p:blipFill>
        <p:spPr>
          <a:xfrm>
            <a:off x="7872699" y="3787029"/>
            <a:ext cx="2912864" cy="2829672"/>
          </a:xfrm>
          <a:prstGeom prst="rect">
            <a:avLst/>
          </a:prstGeom>
        </p:spPr>
      </p:pic>
      <p:sp>
        <p:nvSpPr>
          <p:cNvPr id="9" name="TextBox 8"/>
          <p:cNvSpPr txBox="1"/>
          <p:nvPr/>
        </p:nvSpPr>
        <p:spPr>
          <a:xfrm>
            <a:off x="932577" y="5666346"/>
            <a:ext cx="5143500" cy="307777"/>
          </a:xfrm>
          <a:prstGeom prst="rect">
            <a:avLst/>
          </a:prstGeom>
          <a:noFill/>
        </p:spPr>
        <p:txBody>
          <a:bodyPr wrap="square" rtlCol="0">
            <a:spAutoFit/>
          </a:bodyPr>
          <a:lstStyle/>
          <a:p>
            <a:pPr algn="ctr"/>
            <a:r>
              <a:rPr lang="en-US" sz="1400" dirty="0" smtClean="0"/>
              <a:t>Plymouth Colony residents gaze upon cicadas, </a:t>
            </a:r>
            <a:r>
              <a:rPr lang="en-US" sz="1400" dirty="0" err="1" smtClean="0"/>
              <a:t>Kritsky</a:t>
            </a:r>
            <a:r>
              <a:rPr lang="en-US" sz="1400" dirty="0" smtClean="0"/>
              <a:t>, 1999</a:t>
            </a:r>
            <a:endParaRPr lang="en-US" sz="1400" dirty="0"/>
          </a:p>
        </p:txBody>
      </p:sp>
    </p:spTree>
    <p:extLst>
      <p:ext uri="{BB962C8B-B14F-4D97-AF65-F5344CB8AC3E}">
        <p14:creationId xmlns="" xmlns:p14="http://schemas.microsoft.com/office/powerpoint/2010/main" val="2060352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971504" y="1268300"/>
            <a:ext cx="8069572" cy="4545859"/>
          </a:xfrm>
          <a:prstGeom prst="rect">
            <a:avLst/>
          </a:prstGeom>
        </p:spPr>
      </p:pic>
      <p:sp>
        <p:nvSpPr>
          <p:cNvPr id="3" name="TextBox 2"/>
          <p:cNvSpPr txBox="1"/>
          <p:nvPr/>
        </p:nvSpPr>
        <p:spPr>
          <a:xfrm>
            <a:off x="2377440" y="5983887"/>
            <a:ext cx="6304336" cy="461665"/>
          </a:xfrm>
          <a:prstGeom prst="rect">
            <a:avLst/>
          </a:prstGeom>
          <a:noFill/>
        </p:spPr>
        <p:txBody>
          <a:bodyPr wrap="square" rtlCol="0">
            <a:spAutoFit/>
          </a:bodyPr>
          <a:lstStyle/>
          <a:p>
            <a:r>
              <a:rPr lang="en-US" sz="2400" b="1" u="sng" dirty="0" err="1" smtClean="0"/>
              <a:t>Epiproct</a:t>
            </a:r>
            <a:r>
              <a:rPr lang="en-US" sz="2400" dirty="0" smtClean="0"/>
              <a:t> -  single appendage projecting upward </a:t>
            </a:r>
          </a:p>
        </p:txBody>
      </p:sp>
      <p:pic>
        <p:nvPicPr>
          <p:cNvPr id="4" name="Picture 3"/>
          <p:cNvPicPr>
            <a:picLocks noChangeAspect="1"/>
          </p:cNvPicPr>
          <p:nvPr/>
        </p:nvPicPr>
        <p:blipFill>
          <a:blip r:embed="rId4" cstate="print"/>
          <a:stretch>
            <a:fillRect/>
          </a:stretch>
        </p:blipFill>
        <p:spPr>
          <a:xfrm>
            <a:off x="685974" y="1990183"/>
            <a:ext cx="4023709" cy="2834886"/>
          </a:xfrm>
          <a:prstGeom prst="rect">
            <a:avLst/>
          </a:prstGeom>
        </p:spPr>
      </p:pic>
      <p:sp>
        <p:nvSpPr>
          <p:cNvPr id="5" name="TextBox 4"/>
          <p:cNvSpPr txBox="1"/>
          <p:nvPr/>
        </p:nvSpPr>
        <p:spPr>
          <a:xfrm>
            <a:off x="2856656" y="357500"/>
            <a:ext cx="6046183" cy="646331"/>
          </a:xfrm>
          <a:prstGeom prst="rect">
            <a:avLst/>
          </a:prstGeom>
          <a:noFill/>
        </p:spPr>
        <p:txBody>
          <a:bodyPr wrap="square" rtlCol="0">
            <a:spAutoFit/>
          </a:bodyPr>
          <a:lstStyle/>
          <a:p>
            <a:pPr algn="ctr"/>
            <a:r>
              <a:rPr lang="en-US" sz="3600" dirty="0" smtClean="0"/>
              <a:t>Female &amp; Male Physiology </a:t>
            </a:r>
            <a:endParaRPr lang="en-US" sz="3600" dirty="0"/>
          </a:p>
        </p:txBody>
      </p:sp>
    </p:spTree>
    <p:extLst>
      <p:ext uri="{BB962C8B-B14F-4D97-AF65-F5344CB8AC3E}">
        <p14:creationId xmlns="" xmlns:p14="http://schemas.microsoft.com/office/powerpoint/2010/main" val="693153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28905" y="1396721"/>
            <a:ext cx="5476351" cy="3539430"/>
          </a:xfrm>
          <a:prstGeom prst="rect">
            <a:avLst/>
          </a:prstGeom>
          <a:noFill/>
        </p:spPr>
        <p:txBody>
          <a:bodyPr wrap="square" rtlCol="0">
            <a:spAutoFit/>
          </a:bodyPr>
          <a:lstStyle/>
          <a:p>
            <a:r>
              <a:rPr lang="en-US" sz="2800" dirty="0" smtClean="0"/>
              <a:t>- Big, Hearty North American Trees! </a:t>
            </a:r>
          </a:p>
          <a:p>
            <a:r>
              <a:rPr lang="en-US" sz="2800" dirty="0" smtClean="0"/>
              <a:t>elm, chestnut, ash, maple, and oak</a:t>
            </a:r>
          </a:p>
          <a:p>
            <a:endParaRPr lang="en-US" sz="2800" b="1" dirty="0" smtClean="0"/>
          </a:p>
          <a:p>
            <a:pPr>
              <a:buFontTx/>
              <a:buChar char="-"/>
            </a:pPr>
            <a:r>
              <a:rPr lang="en-US" sz="2800" dirty="0" smtClean="0"/>
              <a:t>Pick a tree that will survive 17 years</a:t>
            </a:r>
          </a:p>
          <a:p>
            <a:pPr>
              <a:buFontTx/>
              <a:buChar char="-"/>
            </a:pPr>
            <a:endParaRPr lang="en-US" sz="2800" dirty="0" smtClean="0"/>
          </a:p>
          <a:p>
            <a:r>
              <a:rPr lang="en-US" sz="2800" dirty="0" smtClean="0"/>
              <a:t>- Often select edge of forest trees/ orchard trees</a:t>
            </a:r>
          </a:p>
          <a:p>
            <a:endParaRPr lang="en-US" sz="2800" dirty="0"/>
          </a:p>
        </p:txBody>
      </p:sp>
      <p:sp>
        <p:nvSpPr>
          <p:cNvPr id="9" name="TextBox 8"/>
          <p:cNvSpPr txBox="1"/>
          <p:nvPr/>
        </p:nvSpPr>
        <p:spPr>
          <a:xfrm>
            <a:off x="289560" y="333828"/>
            <a:ext cx="6953068" cy="646331"/>
          </a:xfrm>
          <a:prstGeom prst="rect">
            <a:avLst/>
          </a:prstGeom>
          <a:noFill/>
        </p:spPr>
        <p:txBody>
          <a:bodyPr wrap="square" rtlCol="0">
            <a:spAutoFit/>
          </a:bodyPr>
          <a:lstStyle/>
          <a:p>
            <a:r>
              <a:rPr lang="en-US" sz="3600" dirty="0" err="1" smtClean="0"/>
              <a:t>Magicicada</a:t>
            </a:r>
            <a:r>
              <a:rPr lang="en-US" sz="3600" dirty="0" smtClean="0"/>
              <a:t>: Expert home shopper</a:t>
            </a:r>
            <a:endParaRPr lang="en-US" sz="3600" dirty="0"/>
          </a:p>
        </p:txBody>
      </p:sp>
      <p:sp>
        <p:nvSpPr>
          <p:cNvPr id="7" name="TextBox 6"/>
          <p:cNvSpPr txBox="1"/>
          <p:nvPr/>
        </p:nvSpPr>
        <p:spPr>
          <a:xfrm>
            <a:off x="8892790" y="5576835"/>
            <a:ext cx="3175279" cy="1323439"/>
          </a:xfrm>
          <a:prstGeom prst="rect">
            <a:avLst/>
          </a:prstGeom>
          <a:noFill/>
        </p:spPr>
        <p:txBody>
          <a:bodyPr wrap="square" rtlCol="0">
            <a:spAutoFit/>
          </a:bodyPr>
          <a:lstStyle/>
          <a:p>
            <a:pPr algn="ctr"/>
            <a:r>
              <a:rPr lang="en-US" sz="2000" dirty="0" smtClean="0"/>
              <a:t>Avoid for egg laying because the sap interferes with their egg nests. </a:t>
            </a:r>
          </a:p>
          <a:p>
            <a:endParaRPr lang="en-US" sz="2000" dirty="0"/>
          </a:p>
        </p:txBody>
      </p:sp>
      <p:pic>
        <p:nvPicPr>
          <p:cNvPr id="32770" name="Picture 2" descr="Image result for evergreen tree"/>
          <p:cNvPicPr>
            <a:picLocks noChangeAspect="1" noChangeArrowheads="1"/>
          </p:cNvPicPr>
          <p:nvPr/>
        </p:nvPicPr>
        <p:blipFill>
          <a:blip r:embed="rId3" cstate="print"/>
          <a:srcRect/>
          <a:stretch>
            <a:fillRect/>
          </a:stretch>
        </p:blipFill>
        <p:spPr bwMode="auto">
          <a:xfrm>
            <a:off x="9508174" y="2803490"/>
            <a:ext cx="1866560" cy="2804939"/>
          </a:xfrm>
          <a:prstGeom prst="ellipse">
            <a:avLst/>
          </a:prstGeom>
          <a:ln>
            <a:noFill/>
          </a:ln>
          <a:effectLst>
            <a:softEdge rad="112500"/>
          </a:effectLst>
        </p:spPr>
      </p:pic>
      <p:sp>
        <p:nvSpPr>
          <p:cNvPr id="10" name="&quot;No&quot; Symbol 9"/>
          <p:cNvSpPr/>
          <p:nvPr/>
        </p:nvSpPr>
        <p:spPr>
          <a:xfrm>
            <a:off x="9144000" y="2813539"/>
            <a:ext cx="2552281" cy="2733152"/>
          </a:xfrm>
          <a:prstGeom prst="noSmoking">
            <a:avLst>
              <a:gd name="adj" fmla="val 4891"/>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72" name="AutoShape 4" descr="Image result for maple tr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80" name="AutoShape 12" descr="Image result for maple tr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2782" name="AutoShape 14" descr="Image result for maple tr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784" name="Picture 16" descr="http://previews.123rf.com/images/elenathewise/elenathewise1006/elenathewise100600123/7166447-Single-maple-tree-with-green-leaves-isolated-on-white-background-Stock-Photo.jpg"/>
          <p:cNvPicPr>
            <a:picLocks noChangeAspect="1" noChangeArrowheads="1"/>
          </p:cNvPicPr>
          <p:nvPr/>
        </p:nvPicPr>
        <p:blipFill>
          <a:blip r:embed="rId4" cstate="print"/>
          <a:srcRect/>
          <a:stretch>
            <a:fillRect/>
          </a:stretch>
        </p:blipFill>
        <p:spPr bwMode="auto">
          <a:xfrm>
            <a:off x="225914" y="1354434"/>
            <a:ext cx="3642701" cy="3552311"/>
          </a:xfrm>
          <a:prstGeom prst="rect">
            <a:avLst/>
          </a:prstGeom>
          <a:ln>
            <a:noFill/>
          </a:ln>
          <a:effectLst>
            <a:softEdge rad="112500"/>
          </a:effectLst>
        </p:spPr>
      </p:pic>
    </p:spTree>
    <p:extLst>
      <p:ext uri="{BB962C8B-B14F-4D97-AF65-F5344CB8AC3E}">
        <p14:creationId xmlns="" xmlns:p14="http://schemas.microsoft.com/office/powerpoint/2010/main" val="226666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627318" y="2380754"/>
            <a:ext cx="4814821" cy="3426548"/>
          </a:xfrm>
          <a:prstGeom prst="rect">
            <a:avLst/>
          </a:prstGeom>
          <a:ln>
            <a:noFill/>
          </a:ln>
          <a:effectLst>
            <a:softEdge rad="112500"/>
          </a:effectLst>
        </p:spPr>
      </p:pic>
      <p:sp>
        <p:nvSpPr>
          <p:cNvPr id="5" name="TextBox 4"/>
          <p:cNvSpPr txBox="1"/>
          <p:nvPr/>
        </p:nvSpPr>
        <p:spPr>
          <a:xfrm>
            <a:off x="370629" y="296333"/>
            <a:ext cx="6904265" cy="646331"/>
          </a:xfrm>
          <a:prstGeom prst="rect">
            <a:avLst/>
          </a:prstGeom>
          <a:noFill/>
        </p:spPr>
        <p:txBody>
          <a:bodyPr wrap="square" rtlCol="0">
            <a:spAutoFit/>
          </a:bodyPr>
          <a:lstStyle/>
          <a:p>
            <a:r>
              <a:rPr lang="en-US" sz="3600" dirty="0" smtClean="0"/>
              <a:t>Signs of Egg Laying</a:t>
            </a:r>
            <a:endParaRPr lang="en-US" sz="3600" dirty="0"/>
          </a:p>
        </p:txBody>
      </p:sp>
      <p:pic>
        <p:nvPicPr>
          <p:cNvPr id="7" name="Picture 6"/>
          <p:cNvPicPr>
            <a:picLocks noChangeAspect="1"/>
          </p:cNvPicPr>
          <p:nvPr/>
        </p:nvPicPr>
        <p:blipFill>
          <a:blip r:embed="rId4" cstate="print"/>
          <a:stretch>
            <a:fillRect/>
          </a:stretch>
        </p:blipFill>
        <p:spPr>
          <a:xfrm>
            <a:off x="6555226" y="2380754"/>
            <a:ext cx="5154983" cy="3426548"/>
          </a:xfrm>
          <a:prstGeom prst="rect">
            <a:avLst/>
          </a:prstGeom>
          <a:ln>
            <a:noFill/>
          </a:ln>
          <a:effectLst>
            <a:softEdge rad="112500"/>
          </a:effectLst>
        </p:spPr>
      </p:pic>
      <p:sp>
        <p:nvSpPr>
          <p:cNvPr id="8" name="TextBox 7"/>
          <p:cNvSpPr txBox="1"/>
          <p:nvPr/>
        </p:nvSpPr>
        <p:spPr>
          <a:xfrm>
            <a:off x="6555226" y="5767211"/>
            <a:ext cx="3174001" cy="307777"/>
          </a:xfrm>
          <a:prstGeom prst="rect">
            <a:avLst/>
          </a:prstGeom>
          <a:noFill/>
        </p:spPr>
        <p:txBody>
          <a:bodyPr wrap="square" rtlCol="0">
            <a:spAutoFit/>
          </a:bodyPr>
          <a:lstStyle/>
          <a:p>
            <a:r>
              <a:rPr lang="en-US" sz="1400" dirty="0"/>
              <a:t>R</a:t>
            </a:r>
            <a:r>
              <a:rPr lang="en-US" sz="1400" dirty="0" smtClean="0"/>
              <a:t>utgers</a:t>
            </a:r>
            <a:endParaRPr lang="en-US" sz="1400" dirty="0"/>
          </a:p>
        </p:txBody>
      </p:sp>
      <p:sp>
        <p:nvSpPr>
          <p:cNvPr id="9" name="TextBox 8"/>
          <p:cNvSpPr txBox="1"/>
          <p:nvPr/>
        </p:nvSpPr>
        <p:spPr>
          <a:xfrm>
            <a:off x="880159" y="5807302"/>
            <a:ext cx="4309138" cy="307777"/>
          </a:xfrm>
          <a:prstGeom prst="rect">
            <a:avLst/>
          </a:prstGeom>
          <a:noFill/>
        </p:spPr>
        <p:txBody>
          <a:bodyPr wrap="square" rtlCol="0">
            <a:spAutoFit/>
          </a:bodyPr>
          <a:lstStyle/>
          <a:p>
            <a:r>
              <a:rPr lang="en-US" sz="1400" dirty="0" smtClean="0"/>
              <a:t>Scarring and egg nests in pencil-diameter twigs</a:t>
            </a:r>
            <a:endParaRPr lang="en-US" sz="1400" dirty="0"/>
          </a:p>
        </p:txBody>
      </p:sp>
      <p:sp>
        <p:nvSpPr>
          <p:cNvPr id="3" name="TextBox 2"/>
          <p:cNvSpPr txBox="1"/>
          <p:nvPr/>
        </p:nvSpPr>
        <p:spPr>
          <a:xfrm>
            <a:off x="1347070" y="1660186"/>
            <a:ext cx="3495549" cy="523220"/>
          </a:xfrm>
          <a:prstGeom prst="rect">
            <a:avLst/>
          </a:prstGeom>
          <a:noFill/>
        </p:spPr>
        <p:txBody>
          <a:bodyPr wrap="square" rtlCol="0">
            <a:spAutoFit/>
          </a:bodyPr>
          <a:lstStyle/>
          <a:p>
            <a:pPr algn="ctr"/>
            <a:r>
              <a:rPr lang="en-US" sz="2800" dirty="0" err="1" smtClean="0"/>
              <a:t>Oviposition</a:t>
            </a:r>
            <a:r>
              <a:rPr lang="en-US" sz="2800" dirty="0" smtClean="0"/>
              <a:t> evidence</a:t>
            </a:r>
            <a:endParaRPr lang="en-US" sz="2800" dirty="0"/>
          </a:p>
        </p:txBody>
      </p:sp>
      <p:sp>
        <p:nvSpPr>
          <p:cNvPr id="10" name="TextBox 9"/>
          <p:cNvSpPr txBox="1"/>
          <p:nvPr/>
        </p:nvSpPr>
        <p:spPr>
          <a:xfrm>
            <a:off x="7441289" y="1589848"/>
            <a:ext cx="3495549" cy="523220"/>
          </a:xfrm>
          <a:prstGeom prst="rect">
            <a:avLst/>
          </a:prstGeom>
          <a:noFill/>
        </p:spPr>
        <p:txBody>
          <a:bodyPr wrap="square" rtlCol="0">
            <a:spAutoFit/>
          </a:bodyPr>
          <a:lstStyle/>
          <a:p>
            <a:pPr algn="ctr"/>
            <a:r>
              <a:rPr lang="en-US" sz="2800" dirty="0" smtClean="0"/>
              <a:t>Flagging</a:t>
            </a:r>
            <a:endParaRPr lang="en-US" sz="2800" dirty="0"/>
          </a:p>
        </p:txBody>
      </p:sp>
    </p:spTree>
    <p:extLst>
      <p:ext uri="{BB962C8B-B14F-4D97-AF65-F5344CB8AC3E}">
        <p14:creationId xmlns="" xmlns:p14="http://schemas.microsoft.com/office/powerpoint/2010/main" val="41457252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490" y="197507"/>
            <a:ext cx="5972150" cy="769441"/>
          </a:xfrm>
          <a:prstGeom prst="rect">
            <a:avLst/>
          </a:prstGeom>
          <a:noFill/>
        </p:spPr>
        <p:txBody>
          <a:bodyPr wrap="square" rtlCol="0">
            <a:spAutoFit/>
          </a:bodyPr>
          <a:lstStyle/>
          <a:p>
            <a:r>
              <a:rPr lang="en-US" sz="4400" b="1" dirty="0" smtClean="0"/>
              <a:t>Human interactions:</a:t>
            </a:r>
            <a:endParaRPr lang="en-US" sz="4400" b="1" dirty="0"/>
          </a:p>
        </p:txBody>
      </p:sp>
      <p:sp>
        <p:nvSpPr>
          <p:cNvPr id="4" name="TextBox 3"/>
          <p:cNvSpPr txBox="1"/>
          <p:nvPr/>
        </p:nvSpPr>
        <p:spPr>
          <a:xfrm>
            <a:off x="1551492" y="1164134"/>
            <a:ext cx="5626100" cy="5693866"/>
          </a:xfrm>
          <a:prstGeom prst="rect">
            <a:avLst/>
          </a:prstGeom>
          <a:noFill/>
        </p:spPr>
        <p:txBody>
          <a:bodyPr wrap="square" rtlCol="0">
            <a:spAutoFit/>
          </a:bodyPr>
          <a:lstStyle/>
          <a:p>
            <a:r>
              <a:rPr lang="en-US" sz="2800" dirty="0"/>
              <a:t>D</a:t>
            </a:r>
            <a:r>
              <a:rPr lang="en-US" sz="2800" dirty="0" smtClean="0"/>
              <a:t>o not bite or sting</a:t>
            </a:r>
          </a:p>
          <a:p>
            <a:endParaRPr lang="en-US" sz="2800" dirty="0"/>
          </a:p>
          <a:p>
            <a:r>
              <a:rPr lang="en-US" sz="2800" dirty="0" smtClean="0"/>
              <a:t>Not known to transmit diseases</a:t>
            </a:r>
          </a:p>
          <a:p>
            <a:endParaRPr lang="en-US" sz="2800" dirty="0"/>
          </a:p>
          <a:p>
            <a:r>
              <a:rPr lang="en-US" sz="2800" dirty="0" smtClean="0"/>
              <a:t>Are not harmful to pets</a:t>
            </a:r>
          </a:p>
          <a:p>
            <a:endParaRPr lang="en-US" sz="2800" dirty="0" smtClean="0"/>
          </a:p>
          <a:p>
            <a:r>
              <a:rPr lang="en-US" sz="2800" dirty="0" smtClean="0"/>
              <a:t>Are low-</a:t>
            </a:r>
            <a:r>
              <a:rPr lang="en-US" sz="2800" dirty="0" err="1" smtClean="0"/>
              <a:t>carb</a:t>
            </a:r>
            <a:r>
              <a:rPr lang="en-US" sz="2800" dirty="0" smtClean="0"/>
              <a:t> and gluten free</a:t>
            </a:r>
          </a:p>
          <a:p>
            <a:endParaRPr lang="en-US" sz="2800" dirty="0" smtClean="0"/>
          </a:p>
          <a:p>
            <a:r>
              <a:rPr lang="en-US" sz="2800" dirty="0" smtClean="0"/>
              <a:t>Are fun and interesting</a:t>
            </a:r>
          </a:p>
          <a:p>
            <a:endParaRPr lang="en-US" sz="2800" dirty="0" smtClean="0"/>
          </a:p>
          <a:p>
            <a:r>
              <a:rPr lang="en-US" sz="2800" dirty="0" smtClean="0"/>
              <a:t>Provide </a:t>
            </a:r>
            <a:r>
              <a:rPr lang="en-US" sz="2800" b="1" dirty="0" smtClean="0"/>
              <a:t>MEMORIES</a:t>
            </a:r>
            <a:r>
              <a:rPr lang="en-US" sz="2800" dirty="0" smtClean="0"/>
              <a:t>!</a:t>
            </a:r>
          </a:p>
          <a:p>
            <a:endParaRPr lang="en-US" sz="2800" dirty="0" smtClean="0"/>
          </a:p>
          <a:p>
            <a:endParaRPr lang="en-US" sz="2800" dirty="0"/>
          </a:p>
        </p:txBody>
      </p:sp>
      <p:pic>
        <p:nvPicPr>
          <p:cNvPr id="10" name="Picture 9"/>
          <p:cNvPicPr>
            <a:picLocks noChangeAspect="1"/>
          </p:cNvPicPr>
          <p:nvPr/>
        </p:nvPicPr>
        <p:blipFill>
          <a:blip r:embed="rId3" cstate="print"/>
          <a:stretch>
            <a:fillRect/>
          </a:stretch>
        </p:blipFill>
        <p:spPr>
          <a:xfrm>
            <a:off x="7792422" y="704363"/>
            <a:ext cx="3854289" cy="5636145"/>
          </a:xfrm>
          <a:prstGeom prst="rect">
            <a:avLst/>
          </a:prstGeom>
          <a:ln>
            <a:noFill/>
          </a:ln>
          <a:effectLst>
            <a:softEdge rad="112500"/>
          </a:effectLst>
        </p:spPr>
      </p:pic>
    </p:spTree>
    <p:extLst>
      <p:ext uri="{BB962C8B-B14F-4D97-AF65-F5344CB8AC3E}">
        <p14:creationId xmlns="" xmlns:p14="http://schemas.microsoft.com/office/powerpoint/2010/main" val="25257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heckerboard(across)">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checkerboard(across)">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checkerboard(across)">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45456" y="932904"/>
            <a:ext cx="5687786" cy="5200470"/>
          </a:xfrm>
          <a:prstGeom prst="rect">
            <a:avLst/>
          </a:prstGeom>
        </p:spPr>
      </p:pic>
      <p:sp>
        <p:nvSpPr>
          <p:cNvPr id="3" name="TextBox 2"/>
          <p:cNvSpPr txBox="1"/>
          <p:nvPr/>
        </p:nvSpPr>
        <p:spPr>
          <a:xfrm>
            <a:off x="769395" y="4454771"/>
            <a:ext cx="2815771" cy="523220"/>
          </a:xfrm>
          <a:prstGeom prst="rect">
            <a:avLst/>
          </a:prstGeom>
          <a:noFill/>
        </p:spPr>
        <p:txBody>
          <a:bodyPr wrap="square" rtlCol="0">
            <a:spAutoFit/>
          </a:bodyPr>
          <a:lstStyle/>
          <a:p>
            <a:pPr algn="ctr"/>
            <a:r>
              <a:rPr lang="en-US" sz="2800" dirty="0" smtClean="0"/>
              <a:t>13 year cicadas</a:t>
            </a:r>
            <a:endParaRPr lang="en-US" sz="2800" dirty="0"/>
          </a:p>
        </p:txBody>
      </p:sp>
      <p:sp>
        <p:nvSpPr>
          <p:cNvPr id="4" name="Oval 3"/>
          <p:cNvSpPr/>
          <p:nvPr/>
        </p:nvSpPr>
        <p:spPr bwMode="auto">
          <a:xfrm>
            <a:off x="2019077" y="3951232"/>
            <a:ext cx="179614" cy="171271"/>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pPr>
            <a:endParaRPr kumimoji="0" lang="en-US" sz="2400" b="0" i="0" u="none" strike="noStrike" cap="none" normalizeH="0" baseline="0" smtClean="0">
              <a:ln>
                <a:noFill/>
              </a:ln>
              <a:effectLst/>
              <a:latin typeface="Times New Roman" panose="02020603050405020304" pitchFamily="18" charset="0"/>
            </a:endParaRPr>
          </a:p>
        </p:txBody>
      </p:sp>
      <p:sp>
        <p:nvSpPr>
          <p:cNvPr id="5" name="TextBox 4"/>
          <p:cNvSpPr txBox="1"/>
          <p:nvPr/>
        </p:nvSpPr>
        <p:spPr>
          <a:xfrm>
            <a:off x="493596" y="3169163"/>
            <a:ext cx="3405164" cy="523220"/>
          </a:xfrm>
          <a:prstGeom prst="rect">
            <a:avLst/>
          </a:prstGeom>
          <a:noFill/>
        </p:spPr>
        <p:txBody>
          <a:bodyPr wrap="square" rtlCol="0">
            <a:spAutoFit/>
          </a:bodyPr>
          <a:lstStyle/>
          <a:p>
            <a:pPr algn="ctr"/>
            <a:r>
              <a:rPr lang="en-US" sz="2800" dirty="0" smtClean="0"/>
              <a:t>Zone of overlap</a:t>
            </a:r>
            <a:endParaRPr lang="en-US" sz="2800" dirty="0"/>
          </a:p>
        </p:txBody>
      </p:sp>
      <p:sp>
        <p:nvSpPr>
          <p:cNvPr id="6" name="Oval 5"/>
          <p:cNvSpPr/>
          <p:nvPr/>
        </p:nvSpPr>
        <p:spPr bwMode="auto">
          <a:xfrm>
            <a:off x="1988932" y="2523047"/>
            <a:ext cx="179614" cy="171271"/>
          </a:xfrm>
          <a:prstGeom prst="ellipse">
            <a:avLst/>
          </a:prstGeom>
          <a:noFill/>
          <a:ln w="222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pPr>
            <a:endParaRPr kumimoji="0" lang="en-US" sz="2400" b="0" i="0" u="none" strike="noStrike" cap="none" normalizeH="0" baseline="0" smtClean="0">
              <a:ln>
                <a:noFill/>
              </a:ln>
              <a:effectLst/>
              <a:latin typeface="Times New Roman" panose="02020603050405020304" pitchFamily="18" charset="0"/>
            </a:endParaRPr>
          </a:p>
        </p:txBody>
      </p:sp>
      <p:sp>
        <p:nvSpPr>
          <p:cNvPr id="7" name="TextBox 6"/>
          <p:cNvSpPr txBox="1"/>
          <p:nvPr/>
        </p:nvSpPr>
        <p:spPr>
          <a:xfrm>
            <a:off x="902814" y="1768380"/>
            <a:ext cx="2464529" cy="523220"/>
          </a:xfrm>
          <a:prstGeom prst="rect">
            <a:avLst/>
          </a:prstGeom>
          <a:noFill/>
        </p:spPr>
        <p:txBody>
          <a:bodyPr wrap="square" rtlCol="0">
            <a:spAutoFit/>
          </a:bodyPr>
          <a:lstStyle/>
          <a:p>
            <a:pPr algn="ctr"/>
            <a:r>
              <a:rPr lang="en-US" sz="2800" dirty="0" smtClean="0"/>
              <a:t>17 year cicadas</a:t>
            </a:r>
            <a:endParaRPr lang="en-US" sz="2800" dirty="0"/>
          </a:p>
        </p:txBody>
      </p:sp>
      <p:sp>
        <p:nvSpPr>
          <p:cNvPr id="8" name="Oval 7"/>
          <p:cNvSpPr/>
          <p:nvPr/>
        </p:nvSpPr>
        <p:spPr bwMode="auto">
          <a:xfrm>
            <a:off x="2102173" y="5158331"/>
            <a:ext cx="45719" cy="4571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pPr>
            <a:endParaRPr kumimoji="0" lang="en-US" sz="2400" b="0" i="0" u="none" strike="noStrike" cap="none" normalizeH="0" baseline="0" smtClean="0">
              <a:ln>
                <a:noFill/>
              </a:ln>
              <a:effectLst/>
              <a:latin typeface="Times New Roman" panose="02020603050405020304" pitchFamily="18" charset="0"/>
            </a:endParaRPr>
          </a:p>
        </p:txBody>
      </p:sp>
      <p:sp>
        <p:nvSpPr>
          <p:cNvPr id="9" name="TextBox 8"/>
          <p:cNvSpPr txBox="1"/>
          <p:nvPr/>
        </p:nvSpPr>
        <p:spPr>
          <a:xfrm>
            <a:off x="333685" y="305440"/>
            <a:ext cx="4533900" cy="769441"/>
          </a:xfrm>
          <a:prstGeom prst="rect">
            <a:avLst/>
          </a:prstGeom>
          <a:noFill/>
        </p:spPr>
        <p:txBody>
          <a:bodyPr wrap="square" rtlCol="0">
            <a:spAutoFit/>
          </a:bodyPr>
          <a:lstStyle/>
          <a:p>
            <a:r>
              <a:rPr lang="en-US" sz="4400" b="1" dirty="0" smtClean="0"/>
              <a:t>Distribution</a:t>
            </a:r>
            <a:endParaRPr lang="en-US" sz="44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print"/>
          <a:srcRect l="33065" t="23112" r="23986" b="18681"/>
          <a:stretch>
            <a:fillRect/>
          </a:stretch>
        </p:blipFill>
        <p:spPr bwMode="auto">
          <a:xfrm>
            <a:off x="3195987" y="0"/>
            <a:ext cx="8996013" cy="6858000"/>
          </a:xfrm>
          <a:prstGeom prst="rect">
            <a:avLst/>
          </a:prstGeom>
          <a:noFill/>
          <a:ln w="9525">
            <a:noFill/>
            <a:miter lim="800000"/>
            <a:headEnd/>
            <a:tailEnd/>
          </a:ln>
        </p:spPr>
      </p:pic>
      <p:sp>
        <p:nvSpPr>
          <p:cNvPr id="3" name="TextBox 2"/>
          <p:cNvSpPr txBox="1"/>
          <p:nvPr/>
        </p:nvSpPr>
        <p:spPr>
          <a:xfrm>
            <a:off x="190919" y="994787"/>
            <a:ext cx="2672862" cy="5416868"/>
          </a:xfrm>
          <a:prstGeom prst="rect">
            <a:avLst/>
          </a:prstGeom>
          <a:noFill/>
        </p:spPr>
        <p:txBody>
          <a:bodyPr wrap="square" rtlCol="0">
            <a:spAutoFit/>
          </a:bodyPr>
          <a:lstStyle/>
          <a:p>
            <a:r>
              <a:rPr lang="en-US" sz="4000" dirty="0" smtClean="0"/>
              <a:t>15 total </a:t>
            </a:r>
          </a:p>
          <a:p>
            <a:endParaRPr lang="en-US" sz="2400" dirty="0" smtClean="0"/>
          </a:p>
          <a:p>
            <a:endParaRPr lang="en-US" sz="2400" dirty="0"/>
          </a:p>
          <a:p>
            <a:r>
              <a:rPr lang="en-US" sz="2400" dirty="0" smtClean="0"/>
              <a:t>Broods 1-17 for 17 year</a:t>
            </a:r>
          </a:p>
          <a:p>
            <a:r>
              <a:rPr lang="en-US" sz="2400" dirty="0" smtClean="0"/>
              <a:t>Total of 12 active broods</a:t>
            </a:r>
          </a:p>
          <a:p>
            <a:endParaRPr lang="en-US" sz="2400" dirty="0" smtClean="0"/>
          </a:p>
          <a:p>
            <a:endParaRPr lang="en-US" sz="2400" dirty="0" smtClean="0"/>
          </a:p>
          <a:p>
            <a:r>
              <a:rPr lang="en-US" sz="2400" dirty="0" smtClean="0"/>
              <a:t>Broods 18-30 for 13 year</a:t>
            </a:r>
          </a:p>
          <a:p>
            <a:r>
              <a:rPr lang="en-US" sz="2400" dirty="0" smtClean="0"/>
              <a:t>Total of 3 active broods</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1891" t="22355" r="33083" b="5094"/>
          <a:stretch>
            <a:fillRect/>
          </a:stretch>
        </p:blipFill>
        <p:spPr bwMode="auto">
          <a:xfrm rot="5400000">
            <a:off x="4497473" y="-836526"/>
            <a:ext cx="6858001" cy="8531053"/>
          </a:xfrm>
          <a:prstGeom prst="rect">
            <a:avLst/>
          </a:prstGeom>
          <a:noFill/>
          <a:ln w="9525">
            <a:noFill/>
            <a:miter lim="800000"/>
            <a:headEnd/>
            <a:tailEnd/>
          </a:ln>
        </p:spPr>
      </p:pic>
      <p:sp>
        <p:nvSpPr>
          <p:cNvPr id="3" name="Rectangle 2"/>
          <p:cNvSpPr/>
          <p:nvPr/>
        </p:nvSpPr>
        <p:spPr>
          <a:xfrm>
            <a:off x="147023" y="153397"/>
            <a:ext cx="3400045" cy="1754326"/>
          </a:xfrm>
          <a:prstGeom prst="rect">
            <a:avLst/>
          </a:prstGeom>
        </p:spPr>
        <p:txBody>
          <a:bodyPr wrap="square">
            <a:spAutoFit/>
          </a:bodyPr>
          <a:lstStyle/>
          <a:p>
            <a:r>
              <a:rPr lang="en-US" sz="3600" dirty="0"/>
              <a:t>Extant periodical cicada broods in the U.S.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29019" t="16632" r="32068" b="23368"/>
          <a:stretch>
            <a:fillRect/>
          </a:stretch>
        </p:blipFill>
        <p:spPr bwMode="auto">
          <a:xfrm>
            <a:off x="4544698" y="311498"/>
            <a:ext cx="7312357" cy="5978770"/>
          </a:xfrm>
          <a:prstGeom prst="rect">
            <a:avLst/>
          </a:prstGeom>
          <a:noFill/>
          <a:ln w="9525">
            <a:noFill/>
            <a:miter lim="800000"/>
            <a:headEnd/>
            <a:tailEnd/>
          </a:ln>
        </p:spPr>
      </p:pic>
      <p:sp>
        <p:nvSpPr>
          <p:cNvPr id="3" name="TextBox 2"/>
          <p:cNvSpPr txBox="1"/>
          <p:nvPr/>
        </p:nvSpPr>
        <p:spPr>
          <a:xfrm>
            <a:off x="289905" y="894303"/>
            <a:ext cx="3093833" cy="3970318"/>
          </a:xfrm>
          <a:prstGeom prst="rect">
            <a:avLst/>
          </a:prstGeom>
          <a:noFill/>
        </p:spPr>
        <p:txBody>
          <a:bodyPr wrap="square" rtlCol="0">
            <a:spAutoFit/>
          </a:bodyPr>
          <a:lstStyle/>
          <a:p>
            <a:endParaRPr lang="en-US" sz="2800" dirty="0" smtClean="0"/>
          </a:p>
          <a:p>
            <a:pPr marL="285750" indent="-285750">
              <a:buFontTx/>
              <a:buChar char="-"/>
            </a:pPr>
            <a:r>
              <a:rPr lang="en-US" sz="2800" dirty="0" smtClean="0"/>
              <a:t>MD, OH</a:t>
            </a:r>
            <a:r>
              <a:rPr lang="en-US" sz="2800" dirty="0"/>
              <a:t>, PA, </a:t>
            </a:r>
            <a:r>
              <a:rPr lang="en-US" sz="2800" dirty="0" smtClean="0"/>
              <a:t>VA, WVA</a:t>
            </a:r>
            <a:endParaRPr lang="en-US" sz="2800" dirty="0"/>
          </a:p>
          <a:p>
            <a:pPr marL="285750" indent="-285750">
              <a:buFontTx/>
              <a:buChar char="-"/>
            </a:pPr>
            <a:endParaRPr lang="en-US" sz="2800" dirty="0" smtClean="0"/>
          </a:p>
          <a:p>
            <a:pPr marL="285750" indent="-285750">
              <a:buFontTx/>
              <a:buChar char="-"/>
            </a:pPr>
            <a:r>
              <a:rPr lang="en-US" sz="2800" dirty="0" smtClean="0"/>
              <a:t>“Our” brood</a:t>
            </a:r>
          </a:p>
          <a:p>
            <a:endParaRPr lang="en-US" sz="2800" dirty="0" smtClean="0"/>
          </a:p>
          <a:p>
            <a:pPr marL="285750" indent="-285750">
              <a:buFontTx/>
              <a:buChar char="-"/>
            </a:pPr>
            <a:r>
              <a:rPr lang="en-US" sz="2800" dirty="0" smtClean="0"/>
              <a:t>First observed in 1812</a:t>
            </a:r>
          </a:p>
          <a:p>
            <a:pPr marL="285750" indent="-285750"/>
            <a:endParaRPr lang="en-US"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l="29026" t="15789" r="32139" b="23790"/>
          <a:stretch>
            <a:fillRect/>
          </a:stretch>
        </p:blipFill>
        <p:spPr bwMode="auto">
          <a:xfrm>
            <a:off x="158408" y="188908"/>
            <a:ext cx="3740353" cy="3800287"/>
          </a:xfrm>
          <a:prstGeom prst="rect">
            <a:avLst/>
          </a:prstGeom>
          <a:noFill/>
          <a:ln w="9525">
            <a:noFill/>
            <a:miter lim="800000"/>
            <a:headEnd/>
            <a:tailEnd/>
          </a:ln>
        </p:spPr>
      </p:pic>
      <p:pic>
        <p:nvPicPr>
          <p:cNvPr id="2" name="Picture 1"/>
          <p:cNvPicPr/>
          <p:nvPr/>
        </p:nvPicPr>
        <p:blipFill>
          <a:blip r:embed="rId3" cstate="print"/>
          <a:srcRect l="29038" t="15368" r="17390" b="4842"/>
          <a:stretch>
            <a:fillRect/>
          </a:stretch>
        </p:blipFill>
        <p:spPr bwMode="auto">
          <a:xfrm>
            <a:off x="7475975" y="141682"/>
            <a:ext cx="4521758" cy="4028384"/>
          </a:xfrm>
          <a:prstGeom prst="rect">
            <a:avLst/>
          </a:prstGeom>
          <a:noFill/>
          <a:ln w="9525">
            <a:noFill/>
            <a:miter lim="800000"/>
            <a:headEnd/>
            <a:tailEnd/>
          </a:ln>
        </p:spPr>
      </p:pic>
      <p:pic>
        <p:nvPicPr>
          <p:cNvPr id="4" name="Picture 3"/>
          <p:cNvPicPr/>
          <p:nvPr/>
        </p:nvPicPr>
        <p:blipFill>
          <a:blip r:embed="rId4" cstate="print"/>
          <a:srcRect l="28664" t="16000" r="16917" b="15987"/>
          <a:stretch>
            <a:fillRect/>
          </a:stretch>
        </p:blipFill>
        <p:spPr bwMode="auto">
          <a:xfrm>
            <a:off x="2964264" y="2848707"/>
            <a:ext cx="5235191" cy="40092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99496" y="604158"/>
            <a:ext cx="4794819" cy="5172494"/>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16293" y="604158"/>
            <a:ext cx="4809512" cy="5172494"/>
          </a:xfrm>
          <a:prstGeom prst="rect">
            <a:avLst/>
          </a:prstGeom>
        </p:spPr>
      </p:pic>
      <p:sp>
        <p:nvSpPr>
          <p:cNvPr id="4" name="TextBox 3"/>
          <p:cNvSpPr txBox="1"/>
          <p:nvPr/>
        </p:nvSpPr>
        <p:spPr>
          <a:xfrm>
            <a:off x="1929063" y="5894614"/>
            <a:ext cx="2383972" cy="369332"/>
          </a:xfrm>
          <a:prstGeom prst="rect">
            <a:avLst/>
          </a:prstGeom>
          <a:noFill/>
        </p:spPr>
        <p:txBody>
          <a:bodyPr wrap="square" rtlCol="0">
            <a:spAutoFit/>
          </a:bodyPr>
          <a:lstStyle/>
          <a:p>
            <a:pPr algn="ctr"/>
            <a:r>
              <a:rPr lang="en-US" dirty="0" smtClean="0"/>
              <a:t>Brood V in 1914</a:t>
            </a:r>
            <a:endParaRPr lang="en-US" dirty="0"/>
          </a:p>
        </p:txBody>
      </p:sp>
      <p:sp>
        <p:nvSpPr>
          <p:cNvPr id="6" name="TextBox 5"/>
          <p:cNvSpPr txBox="1"/>
          <p:nvPr/>
        </p:nvSpPr>
        <p:spPr>
          <a:xfrm>
            <a:off x="7704919" y="5894614"/>
            <a:ext cx="2383972" cy="369332"/>
          </a:xfrm>
          <a:prstGeom prst="rect">
            <a:avLst/>
          </a:prstGeom>
          <a:noFill/>
        </p:spPr>
        <p:txBody>
          <a:bodyPr wrap="square" rtlCol="0">
            <a:spAutoFit/>
          </a:bodyPr>
          <a:lstStyle/>
          <a:p>
            <a:pPr algn="ctr"/>
            <a:r>
              <a:rPr lang="en-US" dirty="0" smtClean="0"/>
              <a:t>Brood V in 1999</a:t>
            </a:r>
            <a:endParaRPr lang="en-US" dirty="0"/>
          </a:p>
        </p:txBody>
      </p:sp>
      <p:sp>
        <p:nvSpPr>
          <p:cNvPr id="7" name="TextBox 6"/>
          <p:cNvSpPr txBox="1"/>
          <p:nvPr/>
        </p:nvSpPr>
        <p:spPr>
          <a:xfrm>
            <a:off x="344895" y="135076"/>
            <a:ext cx="4667679" cy="461665"/>
          </a:xfrm>
          <a:prstGeom prst="rect">
            <a:avLst/>
          </a:prstGeom>
          <a:noFill/>
        </p:spPr>
        <p:txBody>
          <a:bodyPr wrap="square" rtlCol="0">
            <a:spAutoFit/>
          </a:bodyPr>
          <a:lstStyle/>
          <a:p>
            <a:r>
              <a:rPr lang="en-US" sz="2400" dirty="0" smtClean="0"/>
              <a:t>Cicadas populations over time</a:t>
            </a:r>
            <a:endParaRPr lang="en-US" sz="2400" dirty="0"/>
          </a:p>
        </p:txBody>
      </p:sp>
      <p:sp>
        <p:nvSpPr>
          <p:cNvPr id="8" name="Rectangle 7"/>
          <p:cNvSpPr/>
          <p:nvPr/>
        </p:nvSpPr>
        <p:spPr>
          <a:xfrm>
            <a:off x="10656589" y="6488668"/>
            <a:ext cx="1535411" cy="369332"/>
          </a:xfrm>
          <a:prstGeom prst="rect">
            <a:avLst/>
          </a:prstGeom>
        </p:spPr>
        <p:txBody>
          <a:bodyPr wrap="square">
            <a:spAutoFit/>
          </a:bodyPr>
          <a:lstStyle/>
          <a:p>
            <a:r>
              <a:rPr lang="en-US" dirty="0" err="1" smtClean="0"/>
              <a:t>Kritsky</a:t>
            </a:r>
            <a:r>
              <a:rPr lang="en-US" dirty="0" smtClean="0"/>
              <a:t> (1999)</a:t>
            </a:r>
            <a:endParaRPr lang="en-US" dirty="0"/>
          </a:p>
        </p:txBody>
      </p:sp>
    </p:spTree>
    <p:extLst>
      <p:ext uri="{BB962C8B-B14F-4D97-AF65-F5344CB8AC3E}">
        <p14:creationId xmlns="" xmlns:p14="http://schemas.microsoft.com/office/powerpoint/2010/main" val="3436720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82321"/>
            <a:ext cx="10460333" cy="547842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5000" dirty="0" smtClean="0">
                <a:latin typeface="Blackadder ITC" pitchFamily="82" charset="0"/>
              </a:rPr>
              <a:t>“And the spring before, especially all the month of May, there was such a quantity of a great sort of flies like for bigness to wasps or bumblebees, which came out of holes in the ground and replenished all the woods, and ate the green things, and made such a yelling noise as made all the wood ring of them, and ready to deaf the hearers.”</a:t>
            </a:r>
            <a:endParaRPr lang="en-US" sz="5000" dirty="0">
              <a:latin typeface="Blackadder ITC" pitchFamily="82"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0049" y="593920"/>
            <a:ext cx="6586405" cy="6079232"/>
          </a:xfrm>
          <a:prstGeom prst="rect">
            <a:avLst/>
          </a:prstGeom>
        </p:spPr>
      </p:pic>
      <p:sp>
        <p:nvSpPr>
          <p:cNvPr id="4" name="TextBox 3"/>
          <p:cNvSpPr txBox="1"/>
          <p:nvPr/>
        </p:nvSpPr>
        <p:spPr>
          <a:xfrm>
            <a:off x="7102929" y="2824843"/>
            <a:ext cx="4114800" cy="1477328"/>
          </a:xfrm>
          <a:prstGeom prst="rect">
            <a:avLst/>
          </a:prstGeom>
          <a:noFill/>
        </p:spPr>
        <p:txBody>
          <a:bodyPr wrap="square" rtlCol="0">
            <a:spAutoFit/>
          </a:bodyPr>
          <a:lstStyle/>
          <a:p>
            <a:r>
              <a:rPr lang="en-US" dirty="0" smtClean="0"/>
              <a:t>Shows the changes in cicada populations over time</a:t>
            </a:r>
          </a:p>
          <a:p>
            <a:endParaRPr lang="en-US" dirty="0"/>
          </a:p>
          <a:p>
            <a:r>
              <a:rPr lang="en-US" dirty="0" smtClean="0"/>
              <a:t>Receding populations around Columbus and Youngstown </a:t>
            </a:r>
            <a:endParaRPr lang="en-US" dirty="0"/>
          </a:p>
        </p:txBody>
      </p:sp>
      <p:sp>
        <p:nvSpPr>
          <p:cNvPr id="5" name="TextBox 4"/>
          <p:cNvSpPr txBox="1"/>
          <p:nvPr/>
        </p:nvSpPr>
        <p:spPr>
          <a:xfrm>
            <a:off x="210049" y="132255"/>
            <a:ext cx="3543300" cy="461665"/>
          </a:xfrm>
          <a:prstGeom prst="rect">
            <a:avLst/>
          </a:prstGeom>
          <a:noFill/>
        </p:spPr>
        <p:txBody>
          <a:bodyPr wrap="square" rtlCol="0">
            <a:spAutoFit/>
          </a:bodyPr>
          <a:lstStyle/>
          <a:p>
            <a:r>
              <a:rPr lang="en-US" sz="2400" dirty="0" smtClean="0"/>
              <a:t>Brood V range over time</a:t>
            </a:r>
            <a:endParaRPr lang="en-US" sz="2400" dirty="0"/>
          </a:p>
        </p:txBody>
      </p:sp>
    </p:spTree>
    <p:extLst>
      <p:ext uri="{BB962C8B-B14F-4D97-AF65-F5344CB8AC3E}">
        <p14:creationId xmlns="" xmlns:p14="http://schemas.microsoft.com/office/powerpoint/2010/main" val="1714291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67133"/>
            <a:ext cx="12199399" cy="8135475"/>
          </a:xfrm>
          <a:prstGeom prst="rect">
            <a:avLst/>
          </a:prstGeom>
        </p:spPr>
      </p:pic>
      <p:sp>
        <p:nvSpPr>
          <p:cNvPr id="3" name="TextBox 2"/>
          <p:cNvSpPr txBox="1"/>
          <p:nvPr/>
        </p:nvSpPr>
        <p:spPr>
          <a:xfrm>
            <a:off x="180871" y="140677"/>
            <a:ext cx="7727181" cy="769441"/>
          </a:xfrm>
          <a:prstGeom prst="rect">
            <a:avLst/>
          </a:prstGeom>
          <a:noFill/>
        </p:spPr>
        <p:txBody>
          <a:bodyPr wrap="square" rtlCol="0">
            <a:spAutoFit/>
          </a:bodyPr>
          <a:lstStyle/>
          <a:p>
            <a:r>
              <a:rPr lang="en-US" sz="4400" b="1" dirty="0" smtClean="0">
                <a:solidFill>
                  <a:schemeClr val="bg1"/>
                </a:solidFill>
                <a:latin typeface="Corbel" pitchFamily="34" charset="0"/>
              </a:rPr>
              <a:t>Species Identification</a:t>
            </a:r>
            <a:endParaRPr lang="en-US" sz="4400" b="1" dirty="0">
              <a:solidFill>
                <a:schemeClr val="bg1"/>
              </a:solidFill>
              <a:latin typeface="Corbel" pitchFamily="34" charset="0"/>
            </a:endParaRPr>
          </a:p>
        </p:txBody>
      </p:sp>
    </p:spTree>
    <p:extLst>
      <p:ext uri="{BB962C8B-B14F-4D97-AF65-F5344CB8AC3E}">
        <p14:creationId xmlns="" xmlns:p14="http://schemas.microsoft.com/office/powerpoint/2010/main" val="31398571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stretch>
            <a:fillRect/>
          </a:stretch>
        </p:blipFill>
        <p:spPr>
          <a:xfrm>
            <a:off x="138775" y="1812696"/>
            <a:ext cx="6751706" cy="3470503"/>
          </a:xfrm>
          <a:prstGeom prst="rect">
            <a:avLst/>
          </a:prstGeom>
        </p:spPr>
      </p:pic>
      <p:sp>
        <p:nvSpPr>
          <p:cNvPr id="3" name="Rectangle 2"/>
          <p:cNvSpPr/>
          <p:nvPr/>
        </p:nvSpPr>
        <p:spPr>
          <a:xfrm>
            <a:off x="316296" y="298911"/>
            <a:ext cx="5726248" cy="769441"/>
          </a:xfrm>
          <a:prstGeom prst="rect">
            <a:avLst/>
          </a:prstGeom>
        </p:spPr>
        <p:txBody>
          <a:bodyPr wrap="none">
            <a:spAutoFit/>
          </a:bodyPr>
          <a:lstStyle/>
          <a:p>
            <a:r>
              <a:rPr lang="en-US" sz="4400" i="1" dirty="0" err="1"/>
              <a:t>Magicicada</a:t>
            </a:r>
            <a:r>
              <a:rPr lang="en-US" sz="4400" i="1" dirty="0"/>
              <a:t> </a:t>
            </a:r>
            <a:r>
              <a:rPr lang="en-US" sz="4400" i="1" dirty="0" err="1"/>
              <a:t>septendecim</a:t>
            </a:r>
            <a:endParaRPr lang="en-US" sz="4400" i="0" dirty="0">
              <a:effectLst/>
            </a:endParaRPr>
          </a:p>
        </p:txBody>
      </p:sp>
      <p:sp>
        <p:nvSpPr>
          <p:cNvPr id="4" name="TextBox 3"/>
          <p:cNvSpPr txBox="1"/>
          <p:nvPr/>
        </p:nvSpPr>
        <p:spPr>
          <a:xfrm>
            <a:off x="7315202" y="2098965"/>
            <a:ext cx="4542558" cy="5812436"/>
          </a:xfrm>
          <a:prstGeom prst="rect">
            <a:avLst/>
          </a:prstGeom>
          <a:noFill/>
        </p:spPr>
        <p:txBody>
          <a:bodyPr wrap="square" rtlCol="0">
            <a:spAutoFit/>
          </a:bodyPr>
          <a:lstStyle/>
          <a:p>
            <a:r>
              <a:rPr lang="en-US" sz="2400" dirty="0" smtClean="0"/>
              <a:t>Broad orange stripes on abdomen</a:t>
            </a:r>
          </a:p>
          <a:p>
            <a:endParaRPr lang="en-US" sz="2400" dirty="0" smtClean="0"/>
          </a:p>
          <a:p>
            <a:r>
              <a:rPr lang="en-US" sz="2400" dirty="0" smtClean="0"/>
              <a:t>Orange on sides of thorax, behind eye</a:t>
            </a:r>
          </a:p>
          <a:p>
            <a:endParaRPr lang="en-US" sz="2400" dirty="0"/>
          </a:p>
          <a:p>
            <a:r>
              <a:rPr lang="en-US" sz="2400" dirty="0" smtClean="0"/>
              <a:t>Pharaoh or Wee Ooh</a:t>
            </a:r>
          </a:p>
          <a:p>
            <a:endParaRPr lang="en-US" sz="2400" dirty="0"/>
          </a:p>
          <a:p>
            <a:r>
              <a:rPr lang="en-US" sz="2400" dirty="0" smtClean="0"/>
              <a:t>70% of Brood V</a:t>
            </a:r>
          </a:p>
          <a:p>
            <a:endParaRPr lang="en-US" sz="2400" dirty="0"/>
          </a:p>
          <a:p>
            <a:r>
              <a:rPr lang="en-US" sz="2400" dirty="0"/>
              <a:t>Deposits eggs in </a:t>
            </a:r>
            <a:r>
              <a:rPr lang="en-US" sz="2400" dirty="0" smtClean="0"/>
              <a:t>upland forest</a:t>
            </a:r>
          </a:p>
          <a:p>
            <a:endParaRPr lang="en-US" sz="2400" dirty="0" smtClean="0"/>
          </a:p>
          <a:p>
            <a:r>
              <a:rPr lang="en-US" sz="2400" dirty="0" smtClean="0"/>
              <a:t>Least host specific</a:t>
            </a:r>
          </a:p>
          <a:p>
            <a:endParaRPr lang="en-US" sz="2400" dirty="0" smtClean="0"/>
          </a:p>
          <a:p>
            <a:endParaRPr lang="en-US" sz="2400" dirty="0"/>
          </a:p>
          <a:p>
            <a:endParaRPr lang="en-US" sz="2400" dirty="0"/>
          </a:p>
        </p:txBody>
      </p:sp>
      <p:pic>
        <p:nvPicPr>
          <p:cNvPr id="6" name="Picture 5"/>
          <p:cNvPicPr>
            <a:picLocks noChangeAspect="1"/>
          </p:cNvPicPr>
          <p:nvPr/>
        </p:nvPicPr>
        <p:blipFill>
          <a:blip r:embed="rId7" cstate="print"/>
          <a:stretch>
            <a:fillRect/>
          </a:stretch>
        </p:blipFill>
        <p:spPr>
          <a:xfrm>
            <a:off x="8389461" y="263627"/>
            <a:ext cx="1997932" cy="1678263"/>
          </a:xfrm>
          <a:prstGeom prst="rect">
            <a:avLst/>
          </a:prstGeom>
          <a:ln>
            <a:noFill/>
          </a:ln>
          <a:effectLst>
            <a:softEdge rad="112500"/>
          </a:effectLst>
        </p:spPr>
      </p:pic>
      <p:pic>
        <p:nvPicPr>
          <p:cNvPr id="9" name="Magicicada Septendecim Court I Call Brood Ii 2013 Metuchen Nj - www.mp3newsong.info">
            <a:hlinkClick r:id="" action="ppaction://media"/>
          </p:cNvPr>
          <p:cNvPicPr>
            <a:picLocks noChangeAspect="1"/>
          </p:cNvPicPr>
          <p:nvPr>
            <a:audioFile r:link="rId1"/>
            <p:extLst>
              <p:ext uri="{DAA4B4D4-6D71-4841-9C94-3DE7FCFB9230}">
                <p14:media xmlns="" xmlns:p14="http://schemas.microsoft.com/office/powerpoint/2010/main" r:embed="rId8"/>
              </p:ext>
            </p:extLst>
          </p:nvPr>
        </p:nvPicPr>
        <p:blipFill>
          <a:blip r:embed="rId9" cstate="print"/>
          <a:stretch>
            <a:fillRect/>
          </a:stretch>
        </p:blipFill>
        <p:spPr>
          <a:xfrm>
            <a:off x="1734458" y="5555278"/>
            <a:ext cx="609600" cy="609600"/>
          </a:xfrm>
          <a:prstGeom prst="rect">
            <a:avLst/>
          </a:prstGeom>
        </p:spPr>
      </p:pic>
      <p:sp>
        <p:nvSpPr>
          <p:cNvPr id="10" name="TextBox 9"/>
          <p:cNvSpPr txBox="1"/>
          <p:nvPr/>
        </p:nvSpPr>
        <p:spPr>
          <a:xfrm>
            <a:off x="1074058" y="6296567"/>
            <a:ext cx="1930400" cy="369332"/>
          </a:xfrm>
          <a:prstGeom prst="rect">
            <a:avLst/>
          </a:prstGeom>
          <a:noFill/>
        </p:spPr>
        <p:txBody>
          <a:bodyPr wrap="square" rtlCol="0">
            <a:spAutoFit/>
          </a:bodyPr>
          <a:lstStyle/>
          <a:p>
            <a:pPr algn="ctr"/>
            <a:r>
              <a:rPr lang="en-US" dirty="0" smtClean="0"/>
              <a:t>Court I</a:t>
            </a:r>
            <a:endParaRPr lang="en-US" dirty="0"/>
          </a:p>
        </p:txBody>
      </p:sp>
      <p:pic>
        <p:nvPicPr>
          <p:cNvPr id="11" name="M-septendecim-court2-3 2 types">
            <a:hlinkClick r:id="" action="ppaction://media"/>
          </p:cNvPr>
          <p:cNvPicPr>
            <a:picLocks noChangeAspect="1"/>
          </p:cNvPicPr>
          <p:nvPr>
            <a:audioFile r:link="rId2"/>
            <p:extLst>
              <p:ext uri="{DAA4B4D4-6D71-4841-9C94-3DE7FCFB9230}">
                <p14:media xmlns="" xmlns:p14="http://schemas.microsoft.com/office/powerpoint/2010/main" r:embed="rId10"/>
              </p:ext>
            </p:extLst>
          </p:nvPr>
        </p:nvPicPr>
        <p:blipFill>
          <a:blip r:embed="rId9" cstate="print"/>
          <a:stretch>
            <a:fillRect/>
          </a:stretch>
        </p:blipFill>
        <p:spPr>
          <a:xfrm>
            <a:off x="3570207" y="5555278"/>
            <a:ext cx="609600" cy="609600"/>
          </a:xfrm>
          <a:prstGeom prst="rect">
            <a:avLst/>
          </a:prstGeom>
        </p:spPr>
      </p:pic>
      <p:sp>
        <p:nvSpPr>
          <p:cNvPr id="12" name="TextBox 11"/>
          <p:cNvSpPr txBox="1"/>
          <p:nvPr/>
        </p:nvSpPr>
        <p:spPr>
          <a:xfrm>
            <a:off x="2909807" y="6296567"/>
            <a:ext cx="1930400" cy="369332"/>
          </a:xfrm>
          <a:prstGeom prst="rect">
            <a:avLst/>
          </a:prstGeom>
          <a:noFill/>
        </p:spPr>
        <p:txBody>
          <a:bodyPr wrap="square" rtlCol="0">
            <a:spAutoFit/>
          </a:bodyPr>
          <a:lstStyle/>
          <a:p>
            <a:pPr algn="ctr"/>
            <a:r>
              <a:rPr lang="en-US" dirty="0" smtClean="0"/>
              <a:t>Court II</a:t>
            </a:r>
            <a:endParaRPr lang="en-US" dirty="0"/>
          </a:p>
        </p:txBody>
      </p:sp>
      <p:sp>
        <p:nvSpPr>
          <p:cNvPr id="13" name="TextBox 12"/>
          <p:cNvSpPr txBox="1"/>
          <p:nvPr/>
        </p:nvSpPr>
        <p:spPr>
          <a:xfrm>
            <a:off x="4840207" y="6278359"/>
            <a:ext cx="1930400" cy="369332"/>
          </a:xfrm>
          <a:prstGeom prst="rect">
            <a:avLst/>
          </a:prstGeom>
          <a:noFill/>
        </p:spPr>
        <p:txBody>
          <a:bodyPr wrap="square" rtlCol="0">
            <a:spAutoFit/>
          </a:bodyPr>
          <a:lstStyle/>
          <a:p>
            <a:pPr algn="ctr"/>
            <a:r>
              <a:rPr lang="en-US" dirty="0" smtClean="0"/>
              <a:t>Distress</a:t>
            </a:r>
            <a:endParaRPr lang="en-US" dirty="0"/>
          </a:p>
        </p:txBody>
      </p:sp>
      <p:pic>
        <p:nvPicPr>
          <p:cNvPr id="14" name="Magicicada Septendecim In Distress - www.mp3newsong.info">
            <a:hlinkClick r:id="" action="ppaction://media"/>
          </p:cNvPr>
          <p:cNvPicPr>
            <a:picLocks noChangeAspect="1"/>
          </p:cNvPicPr>
          <p:nvPr>
            <a:audioFile r:link="rId3"/>
            <p:extLst>
              <p:ext uri="{DAA4B4D4-6D71-4841-9C94-3DE7FCFB9230}">
                <p14:media xmlns="" xmlns:p14="http://schemas.microsoft.com/office/powerpoint/2010/main" r:embed="rId11"/>
              </p:ext>
            </p:extLst>
          </p:nvPr>
        </p:nvPicPr>
        <p:blipFill>
          <a:blip r:embed="rId9" cstate="print"/>
          <a:stretch>
            <a:fillRect/>
          </a:stretch>
        </p:blipFill>
        <p:spPr>
          <a:xfrm>
            <a:off x="5500607" y="5514060"/>
            <a:ext cx="609600" cy="609600"/>
          </a:xfrm>
          <a:prstGeom prst="rect">
            <a:avLst/>
          </a:prstGeom>
        </p:spPr>
      </p:pic>
      <p:sp>
        <p:nvSpPr>
          <p:cNvPr id="15" name="TextBox 14"/>
          <p:cNvSpPr txBox="1"/>
          <p:nvPr/>
        </p:nvSpPr>
        <p:spPr>
          <a:xfrm>
            <a:off x="134625" y="4988153"/>
            <a:ext cx="1594757" cy="276999"/>
          </a:xfrm>
          <a:prstGeom prst="rect">
            <a:avLst/>
          </a:prstGeom>
          <a:noFill/>
        </p:spPr>
        <p:txBody>
          <a:bodyPr wrap="square" rtlCol="0">
            <a:spAutoFit/>
          </a:bodyPr>
          <a:lstStyle/>
          <a:p>
            <a:r>
              <a:rPr lang="en-US" sz="1200" dirty="0" smtClean="0">
                <a:solidFill>
                  <a:schemeClr val="bg1"/>
                </a:solidFill>
              </a:rPr>
              <a:t>Cooley</a:t>
            </a:r>
            <a:endParaRPr lang="en-US" sz="1200" dirty="0">
              <a:solidFill>
                <a:schemeClr val="bg1"/>
              </a:solidFill>
            </a:endParaRPr>
          </a:p>
        </p:txBody>
      </p:sp>
    </p:spTree>
    <p:extLst>
      <p:ext uri="{BB962C8B-B14F-4D97-AF65-F5344CB8AC3E}">
        <p14:creationId xmlns="" xmlns:p14="http://schemas.microsoft.com/office/powerpoint/2010/main" val="59116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4" fill="hold"/>
                                        <p:tgtEl>
                                          <p:spTgt spid="9"/>
                                        </p:tgtEl>
                                      </p:cBhvr>
                                    </p:cmd>
                                  </p:childTnLst>
                                </p:cTn>
                              </p:par>
                            </p:childTnLst>
                          </p:cTn>
                        </p:par>
                      </p:childTnLst>
                    </p:cTn>
                  </p:par>
                </p:childTnLst>
              </p:cTn>
              <p:nextCondLst>
                <p:cond evt="onClick" delay="0">
                  <p:tgtEl>
                    <p:spTgt spid="9"/>
                  </p:tgtEl>
                </p:cond>
              </p:nextCondLst>
            </p:seq>
            <p:audio>
              <p:cMediaNode vol="33333">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160" fill="hold"/>
                                        <p:tgtEl>
                                          <p:spTgt spid="11"/>
                                        </p:tgtEl>
                                      </p:cBhvr>
                                    </p:cmd>
                                  </p:childTnLst>
                                </p:cTn>
                              </p:par>
                            </p:childTnLst>
                          </p:cTn>
                        </p:par>
                      </p:childTnLst>
                    </p:cTn>
                  </p:par>
                </p:childTnLst>
              </p:cTn>
              <p:nextCondLst>
                <p:cond evt="onClick" delay="0">
                  <p:tgtEl>
                    <p:spTgt spid="11"/>
                  </p:tgtEl>
                </p:cond>
              </p:nextCondLst>
            </p:seq>
            <p:audio>
              <p:cMediaNode vol="42424">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584" fill="hold"/>
                                        <p:tgtEl>
                                          <p:spTgt spid="14"/>
                                        </p:tgtEl>
                                      </p:cBhvr>
                                    </p:cmd>
                                  </p:childTnLst>
                                </p:cTn>
                              </p:par>
                            </p:childTnLst>
                          </p:cTn>
                        </p:par>
                      </p:childTnLst>
                    </p:cTn>
                  </p:par>
                </p:childTnLst>
              </p:cTn>
              <p:nextCondLst>
                <p:cond evt="onClick" delay="0">
                  <p:tgtEl>
                    <p:spTgt spid="14"/>
                  </p:tgtEl>
                </p:cond>
              </p:nextCondLst>
            </p:seq>
            <p:audio>
              <p:cMediaNode vol="36364">
                <p:cTn id="19" fill="hold" display="0">
                  <p:stCondLst>
                    <p:cond delay="indefinite"/>
                  </p:stCondLst>
                  <p:endCondLst>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535" y="267192"/>
            <a:ext cx="4660250" cy="769441"/>
          </a:xfrm>
          <a:prstGeom prst="rect">
            <a:avLst/>
          </a:prstGeom>
        </p:spPr>
        <p:txBody>
          <a:bodyPr wrap="none">
            <a:spAutoFit/>
          </a:bodyPr>
          <a:lstStyle/>
          <a:p>
            <a:r>
              <a:rPr lang="en-US" sz="4400" i="1" dirty="0" err="1"/>
              <a:t>Magicicada</a:t>
            </a:r>
            <a:r>
              <a:rPr lang="en-US" sz="4400" i="1" dirty="0"/>
              <a:t> </a:t>
            </a:r>
            <a:r>
              <a:rPr lang="en-US" sz="4400" i="1" dirty="0" err="1"/>
              <a:t>cassini</a:t>
            </a:r>
            <a:r>
              <a:rPr lang="en-US" sz="4400" dirty="0"/>
              <a:t> </a:t>
            </a:r>
            <a:r>
              <a:rPr lang="en-US" sz="4400" dirty="0" smtClean="0">
                <a:solidFill>
                  <a:srgbClr val="000000"/>
                </a:solidFill>
              </a:rPr>
              <a:t>)</a:t>
            </a:r>
            <a:endParaRPr lang="en-US" sz="4400" i="0" dirty="0">
              <a:solidFill>
                <a:srgbClr val="000000"/>
              </a:solidFill>
              <a:effectLst/>
            </a:endParaRPr>
          </a:p>
        </p:txBody>
      </p:sp>
      <p:pic>
        <p:nvPicPr>
          <p:cNvPr id="3" name="Picture 2"/>
          <p:cNvPicPr>
            <a:picLocks noChangeAspect="1"/>
          </p:cNvPicPr>
          <p:nvPr/>
        </p:nvPicPr>
        <p:blipFill>
          <a:blip r:embed="rId5" cstate="print"/>
          <a:stretch>
            <a:fillRect/>
          </a:stretch>
        </p:blipFill>
        <p:spPr>
          <a:xfrm>
            <a:off x="583704" y="2280663"/>
            <a:ext cx="5626171" cy="2823352"/>
          </a:xfrm>
          <a:prstGeom prst="rect">
            <a:avLst/>
          </a:prstGeom>
        </p:spPr>
      </p:pic>
      <p:sp>
        <p:nvSpPr>
          <p:cNvPr id="4" name="TextBox 3"/>
          <p:cNvSpPr txBox="1"/>
          <p:nvPr/>
        </p:nvSpPr>
        <p:spPr>
          <a:xfrm>
            <a:off x="7178041" y="748146"/>
            <a:ext cx="4345478" cy="6526840"/>
          </a:xfrm>
          <a:prstGeom prst="rect">
            <a:avLst/>
          </a:prstGeom>
          <a:noFill/>
        </p:spPr>
        <p:txBody>
          <a:bodyPr wrap="square" rtlCol="0">
            <a:spAutoFit/>
          </a:bodyPr>
          <a:lstStyle/>
          <a:p>
            <a:r>
              <a:rPr lang="en-US" sz="2400" dirty="0" smtClean="0"/>
              <a:t>Abdomen all black – potentially weak yellow stripes</a:t>
            </a:r>
          </a:p>
          <a:p>
            <a:endParaRPr lang="en-US" sz="2400" dirty="0"/>
          </a:p>
          <a:p>
            <a:r>
              <a:rPr lang="en-US" sz="2400" dirty="0" smtClean="0"/>
              <a:t>Series of ticks followed by a shrill buzz</a:t>
            </a:r>
          </a:p>
          <a:p>
            <a:endParaRPr lang="en-US" sz="2400" dirty="0"/>
          </a:p>
          <a:p>
            <a:r>
              <a:rPr lang="en-US" sz="2400" dirty="0" smtClean="0"/>
              <a:t>25% of Brood V</a:t>
            </a:r>
          </a:p>
          <a:p>
            <a:endParaRPr lang="en-US" sz="2400" dirty="0" smtClean="0"/>
          </a:p>
          <a:p>
            <a:r>
              <a:rPr lang="en-US" sz="2400" dirty="0" smtClean="0"/>
              <a:t>Smallest</a:t>
            </a:r>
          </a:p>
          <a:p>
            <a:endParaRPr lang="en-US" sz="2400" dirty="0" smtClean="0"/>
          </a:p>
          <a:p>
            <a:r>
              <a:rPr lang="en-US" sz="2400" dirty="0" smtClean="0"/>
              <a:t>Deposits eggs in floodplain species</a:t>
            </a:r>
          </a:p>
          <a:p>
            <a:endParaRPr lang="en-US" sz="2400" dirty="0" smtClean="0"/>
          </a:p>
          <a:p>
            <a:r>
              <a:rPr lang="en-US" sz="2400" dirty="0" smtClean="0"/>
              <a:t>Ash, elm, oaks, other shrubby species</a:t>
            </a:r>
          </a:p>
          <a:p>
            <a:endParaRPr lang="en-US" sz="2400" dirty="0" smtClean="0"/>
          </a:p>
          <a:p>
            <a:endParaRPr lang="en-US" sz="2400" dirty="0"/>
          </a:p>
        </p:txBody>
      </p:sp>
      <p:sp>
        <p:nvSpPr>
          <p:cNvPr id="5" name="TextBox 4"/>
          <p:cNvSpPr txBox="1"/>
          <p:nvPr/>
        </p:nvSpPr>
        <p:spPr>
          <a:xfrm>
            <a:off x="11070771" y="6488668"/>
            <a:ext cx="1594757" cy="369332"/>
          </a:xfrm>
          <a:prstGeom prst="rect">
            <a:avLst/>
          </a:prstGeom>
          <a:noFill/>
        </p:spPr>
        <p:txBody>
          <a:bodyPr wrap="square" rtlCol="0">
            <a:spAutoFit/>
          </a:bodyPr>
          <a:lstStyle/>
          <a:p>
            <a:r>
              <a:rPr lang="en-US" dirty="0" smtClean="0"/>
              <a:t>Cooley</a:t>
            </a:r>
            <a:endParaRPr lang="en-US" dirty="0"/>
          </a:p>
        </p:txBody>
      </p:sp>
      <p:sp>
        <p:nvSpPr>
          <p:cNvPr id="6" name="TextBox 5"/>
          <p:cNvSpPr txBox="1"/>
          <p:nvPr/>
        </p:nvSpPr>
        <p:spPr>
          <a:xfrm>
            <a:off x="1074058" y="6296567"/>
            <a:ext cx="1930400" cy="369332"/>
          </a:xfrm>
          <a:prstGeom prst="rect">
            <a:avLst/>
          </a:prstGeom>
          <a:noFill/>
        </p:spPr>
        <p:txBody>
          <a:bodyPr wrap="square" rtlCol="0">
            <a:spAutoFit/>
          </a:bodyPr>
          <a:lstStyle/>
          <a:p>
            <a:pPr algn="ctr"/>
            <a:r>
              <a:rPr lang="en-US" dirty="0" smtClean="0"/>
              <a:t>Court</a:t>
            </a:r>
            <a:endParaRPr lang="en-US" dirty="0"/>
          </a:p>
        </p:txBody>
      </p:sp>
      <p:sp>
        <p:nvSpPr>
          <p:cNvPr id="8" name="TextBox 7"/>
          <p:cNvSpPr txBox="1"/>
          <p:nvPr/>
        </p:nvSpPr>
        <p:spPr>
          <a:xfrm>
            <a:off x="4909456" y="6291301"/>
            <a:ext cx="1930400" cy="369332"/>
          </a:xfrm>
          <a:prstGeom prst="rect">
            <a:avLst/>
          </a:prstGeom>
          <a:noFill/>
        </p:spPr>
        <p:txBody>
          <a:bodyPr wrap="square" rtlCol="0">
            <a:spAutoFit/>
          </a:bodyPr>
          <a:lstStyle/>
          <a:p>
            <a:pPr algn="ctr"/>
            <a:r>
              <a:rPr lang="en-US" dirty="0" smtClean="0"/>
              <a:t>Distress</a:t>
            </a:r>
            <a:endParaRPr lang="en-US" dirty="0"/>
          </a:p>
        </p:txBody>
      </p:sp>
      <p:pic>
        <p:nvPicPr>
          <p:cNvPr id="9" name="M-cassini-chorus-2013-BroodII">
            <a:hlinkClick r:id="" action="ppaction://media"/>
          </p:cNvPr>
          <p:cNvPicPr>
            <a:picLocks noChangeAspect="1"/>
          </p:cNvPicPr>
          <p:nvPr>
            <a:audioFile r:link="rId1"/>
            <p:extLst>
              <p:ext uri="{DAA4B4D4-6D71-4841-9C94-3DE7FCFB9230}">
                <p14:media xmlns="" xmlns:p14="http://schemas.microsoft.com/office/powerpoint/2010/main" r:embed="rId6"/>
              </p:ext>
            </p:extLst>
          </p:nvPr>
        </p:nvPicPr>
        <p:blipFill>
          <a:blip r:embed="rId7" cstate="print"/>
          <a:stretch>
            <a:fillRect/>
          </a:stretch>
        </p:blipFill>
        <p:spPr>
          <a:xfrm>
            <a:off x="3652157" y="5595188"/>
            <a:ext cx="609600" cy="609600"/>
          </a:xfrm>
          <a:prstGeom prst="rect">
            <a:avLst/>
          </a:prstGeom>
        </p:spPr>
      </p:pic>
      <p:sp>
        <p:nvSpPr>
          <p:cNvPr id="10" name="TextBox 9"/>
          <p:cNvSpPr txBox="1"/>
          <p:nvPr/>
        </p:nvSpPr>
        <p:spPr>
          <a:xfrm>
            <a:off x="2979056" y="6293934"/>
            <a:ext cx="1930400" cy="369332"/>
          </a:xfrm>
          <a:prstGeom prst="rect">
            <a:avLst/>
          </a:prstGeom>
          <a:noFill/>
        </p:spPr>
        <p:txBody>
          <a:bodyPr wrap="square" rtlCol="0">
            <a:spAutoFit/>
          </a:bodyPr>
          <a:lstStyle/>
          <a:p>
            <a:pPr algn="ctr"/>
            <a:r>
              <a:rPr lang="en-US" dirty="0" smtClean="0"/>
              <a:t>Chorus</a:t>
            </a:r>
            <a:endParaRPr lang="en-US" dirty="0"/>
          </a:p>
        </p:txBody>
      </p:sp>
      <p:pic>
        <p:nvPicPr>
          <p:cNvPr id="11" name="Magicicada Cassini In Distress - www.mp3newsong.info">
            <a:hlinkClick r:id="" action="ppaction://media"/>
          </p:cNvPr>
          <p:cNvPicPr>
            <a:picLocks noChangeAspect="1"/>
          </p:cNvPicPr>
          <p:nvPr>
            <a:audioFile r:link="rId2"/>
            <p:extLst>
              <p:ext uri="{DAA4B4D4-6D71-4841-9C94-3DE7FCFB9230}">
                <p14:media xmlns="" xmlns:p14="http://schemas.microsoft.com/office/powerpoint/2010/main" r:embed="rId8"/>
              </p:ext>
            </p:extLst>
          </p:nvPr>
        </p:nvPicPr>
        <p:blipFill>
          <a:blip r:embed="rId7" cstate="print"/>
          <a:stretch>
            <a:fillRect/>
          </a:stretch>
        </p:blipFill>
        <p:spPr>
          <a:xfrm>
            <a:off x="5569856" y="5596396"/>
            <a:ext cx="609600" cy="609600"/>
          </a:xfrm>
          <a:prstGeom prst="rect">
            <a:avLst/>
          </a:prstGeom>
        </p:spPr>
      </p:pic>
      <p:pic>
        <p:nvPicPr>
          <p:cNvPr id="12" name="M-cassini-calling-JoeGreen">
            <a:hlinkClick r:id="" action="ppaction://media"/>
          </p:cNvPr>
          <p:cNvPicPr>
            <a:picLocks noChangeAspect="1"/>
          </p:cNvPicPr>
          <p:nvPr>
            <a:audioFile r:link="rId3"/>
            <p:extLst>
              <p:ext uri="{DAA4B4D4-6D71-4841-9C94-3DE7FCFB9230}">
                <p14:media xmlns="" xmlns:p14="http://schemas.microsoft.com/office/powerpoint/2010/main" r:embed="rId9"/>
              </p:ext>
            </p:extLst>
          </p:nvPr>
        </p:nvPicPr>
        <p:blipFill>
          <a:blip r:embed="rId7" cstate="print"/>
          <a:stretch>
            <a:fillRect/>
          </a:stretch>
        </p:blipFill>
        <p:spPr>
          <a:xfrm>
            <a:off x="2039258" y="5572278"/>
            <a:ext cx="609600" cy="609600"/>
          </a:xfrm>
          <a:prstGeom prst="rect">
            <a:avLst/>
          </a:prstGeom>
        </p:spPr>
      </p:pic>
      <p:sp>
        <p:nvSpPr>
          <p:cNvPr id="13" name="TextBox 12"/>
          <p:cNvSpPr txBox="1"/>
          <p:nvPr/>
        </p:nvSpPr>
        <p:spPr>
          <a:xfrm>
            <a:off x="564534" y="4832746"/>
            <a:ext cx="1594757" cy="276999"/>
          </a:xfrm>
          <a:prstGeom prst="rect">
            <a:avLst/>
          </a:prstGeom>
          <a:noFill/>
        </p:spPr>
        <p:txBody>
          <a:bodyPr wrap="square" rtlCol="0">
            <a:spAutoFit/>
          </a:bodyPr>
          <a:lstStyle/>
          <a:p>
            <a:r>
              <a:rPr lang="en-US" sz="1200" dirty="0" smtClean="0">
                <a:solidFill>
                  <a:schemeClr val="bg1"/>
                </a:solidFill>
              </a:rPr>
              <a:t>Cooley</a:t>
            </a:r>
            <a:endParaRPr lang="en-US" sz="1200" dirty="0">
              <a:solidFill>
                <a:schemeClr val="bg1"/>
              </a:solidFill>
            </a:endParaRPr>
          </a:p>
        </p:txBody>
      </p:sp>
    </p:spTree>
    <p:extLst>
      <p:ext uri="{BB962C8B-B14F-4D97-AF65-F5344CB8AC3E}">
        <p14:creationId xmlns="" xmlns:p14="http://schemas.microsoft.com/office/powerpoint/2010/main" val="2804908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48"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209"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04044" y="2272711"/>
            <a:ext cx="6053430" cy="3270517"/>
          </a:xfrm>
          <a:prstGeom prst="rect">
            <a:avLst/>
          </a:prstGeom>
        </p:spPr>
      </p:pic>
      <p:sp>
        <p:nvSpPr>
          <p:cNvPr id="3" name="Rectangle 2"/>
          <p:cNvSpPr/>
          <p:nvPr/>
        </p:nvSpPr>
        <p:spPr>
          <a:xfrm>
            <a:off x="255446" y="234200"/>
            <a:ext cx="8757557" cy="1261884"/>
          </a:xfrm>
          <a:prstGeom prst="rect">
            <a:avLst/>
          </a:prstGeom>
        </p:spPr>
        <p:txBody>
          <a:bodyPr wrap="square">
            <a:spAutoFit/>
          </a:bodyPr>
          <a:lstStyle/>
          <a:p>
            <a:r>
              <a:rPr lang="en-US" sz="4400" i="1" dirty="0" err="1"/>
              <a:t>Magicicada</a:t>
            </a:r>
            <a:r>
              <a:rPr lang="en-US" sz="4400" i="1" dirty="0"/>
              <a:t> </a:t>
            </a:r>
            <a:r>
              <a:rPr lang="en-US" sz="4400" i="1" dirty="0" err="1"/>
              <a:t>septendecula</a:t>
            </a:r>
            <a:r>
              <a:rPr lang="en-US" sz="4400" dirty="0"/>
              <a:t> </a:t>
            </a:r>
            <a:r>
              <a:rPr lang="en-US" sz="4400" dirty="0" smtClean="0"/>
              <a:t> </a:t>
            </a:r>
            <a:r>
              <a:rPr lang="en-US" sz="3200" b="1" dirty="0">
                <a:solidFill>
                  <a:srgbClr val="000000"/>
                </a:solidFill>
                <a:latin typeface="Verdana" panose="020B0604030504040204" pitchFamily="34" charset="0"/>
              </a:rPr>
              <a:t>and Moore 1962</a:t>
            </a:r>
            <a:endParaRPr lang="en-US" sz="3200" b="1" i="0" dirty="0">
              <a:solidFill>
                <a:srgbClr val="000000"/>
              </a:solidFill>
              <a:effectLst/>
              <a:latin typeface="Verdana" panose="020B0604030504040204" pitchFamily="34" charset="0"/>
            </a:endParaRPr>
          </a:p>
        </p:txBody>
      </p:sp>
      <p:sp>
        <p:nvSpPr>
          <p:cNvPr id="4" name="TextBox 3"/>
          <p:cNvSpPr txBox="1"/>
          <p:nvPr/>
        </p:nvSpPr>
        <p:spPr>
          <a:xfrm>
            <a:off x="6889173" y="1423555"/>
            <a:ext cx="5167745" cy="4524315"/>
          </a:xfrm>
          <a:prstGeom prst="rect">
            <a:avLst/>
          </a:prstGeom>
          <a:noFill/>
        </p:spPr>
        <p:txBody>
          <a:bodyPr wrap="square" rtlCol="0">
            <a:spAutoFit/>
          </a:bodyPr>
          <a:lstStyle/>
          <a:p>
            <a:r>
              <a:rPr lang="en-US" sz="2400" dirty="0" smtClean="0"/>
              <a:t>Narrow, well-defined orange stripes</a:t>
            </a:r>
          </a:p>
          <a:p>
            <a:endParaRPr lang="en-US" sz="2400" dirty="0" smtClean="0"/>
          </a:p>
          <a:p>
            <a:r>
              <a:rPr lang="en-US" sz="2400" dirty="0" smtClean="0"/>
              <a:t>No orange coloration in front of the wing insertion behind the eye</a:t>
            </a:r>
          </a:p>
          <a:p>
            <a:endParaRPr lang="en-US" sz="2400" dirty="0"/>
          </a:p>
          <a:p>
            <a:r>
              <a:rPr lang="en-US" sz="2400" dirty="0" smtClean="0"/>
              <a:t>Rhythmic series of ticks</a:t>
            </a:r>
          </a:p>
          <a:p>
            <a:endParaRPr lang="en-US" sz="2400" dirty="0" smtClean="0"/>
          </a:p>
          <a:p>
            <a:r>
              <a:rPr lang="en-US" sz="2400" b="1" dirty="0" smtClean="0"/>
              <a:t>Rare - </a:t>
            </a:r>
            <a:r>
              <a:rPr lang="en-US" sz="2400" dirty="0" smtClean="0"/>
              <a:t>5% of Brood V</a:t>
            </a:r>
          </a:p>
          <a:p>
            <a:endParaRPr lang="en-US" sz="2400" dirty="0"/>
          </a:p>
          <a:p>
            <a:r>
              <a:rPr lang="en-US" sz="2400" dirty="0" smtClean="0"/>
              <a:t>Usually deposits eggs in upland forest</a:t>
            </a:r>
          </a:p>
          <a:p>
            <a:endParaRPr lang="en-US" sz="2400" dirty="0"/>
          </a:p>
          <a:p>
            <a:r>
              <a:rPr lang="en-US" sz="2400" dirty="0" smtClean="0"/>
              <a:t>Hickory and walnut trees</a:t>
            </a:r>
          </a:p>
        </p:txBody>
      </p:sp>
      <p:sp>
        <p:nvSpPr>
          <p:cNvPr id="5" name="TextBox 4"/>
          <p:cNvSpPr txBox="1"/>
          <p:nvPr/>
        </p:nvSpPr>
        <p:spPr>
          <a:xfrm>
            <a:off x="325543" y="5279555"/>
            <a:ext cx="1594757" cy="276999"/>
          </a:xfrm>
          <a:prstGeom prst="rect">
            <a:avLst/>
          </a:prstGeom>
          <a:noFill/>
        </p:spPr>
        <p:txBody>
          <a:bodyPr wrap="square" rtlCol="0">
            <a:spAutoFit/>
          </a:bodyPr>
          <a:lstStyle/>
          <a:p>
            <a:r>
              <a:rPr lang="en-US" sz="1200" dirty="0" smtClean="0">
                <a:solidFill>
                  <a:schemeClr val="bg1"/>
                </a:solidFill>
              </a:rPr>
              <a:t>Cooley</a:t>
            </a:r>
            <a:endParaRPr lang="en-US" sz="1200" dirty="0">
              <a:solidFill>
                <a:schemeClr val="bg1"/>
              </a:solidFill>
            </a:endParaRPr>
          </a:p>
        </p:txBody>
      </p:sp>
      <p:pic>
        <p:nvPicPr>
          <p:cNvPr id="6" name="M-septendecula-calling-JoeGreen">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1727200" y="5806498"/>
            <a:ext cx="609600" cy="609600"/>
          </a:xfrm>
          <a:prstGeom prst="rect">
            <a:avLst/>
          </a:prstGeom>
        </p:spPr>
      </p:pic>
      <p:sp>
        <p:nvSpPr>
          <p:cNvPr id="7" name="TextBox 6"/>
          <p:cNvSpPr txBox="1"/>
          <p:nvPr/>
        </p:nvSpPr>
        <p:spPr>
          <a:xfrm>
            <a:off x="3957863" y="6488668"/>
            <a:ext cx="1930400" cy="369332"/>
          </a:xfrm>
          <a:prstGeom prst="rect">
            <a:avLst/>
          </a:prstGeom>
          <a:noFill/>
        </p:spPr>
        <p:txBody>
          <a:bodyPr wrap="square" rtlCol="0">
            <a:spAutoFit/>
          </a:bodyPr>
          <a:lstStyle/>
          <a:p>
            <a:pPr algn="ctr"/>
            <a:r>
              <a:rPr lang="en-US" dirty="0" smtClean="0"/>
              <a:t>Court II</a:t>
            </a:r>
            <a:endParaRPr lang="en-US" dirty="0"/>
          </a:p>
        </p:txBody>
      </p:sp>
      <p:pic>
        <p:nvPicPr>
          <p:cNvPr id="8" name="M-septendecula-calling-JoeGreen">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4618263" y="5879068"/>
            <a:ext cx="609600" cy="609600"/>
          </a:xfrm>
          <a:prstGeom prst="rect">
            <a:avLst/>
          </a:prstGeom>
        </p:spPr>
      </p:pic>
      <p:sp>
        <p:nvSpPr>
          <p:cNvPr id="9" name="TextBox 8"/>
          <p:cNvSpPr txBox="1"/>
          <p:nvPr/>
        </p:nvSpPr>
        <p:spPr>
          <a:xfrm>
            <a:off x="1066800" y="6489093"/>
            <a:ext cx="1930400" cy="369332"/>
          </a:xfrm>
          <a:prstGeom prst="rect">
            <a:avLst/>
          </a:prstGeom>
          <a:noFill/>
        </p:spPr>
        <p:txBody>
          <a:bodyPr wrap="square" rtlCol="0">
            <a:spAutoFit/>
          </a:bodyPr>
          <a:lstStyle/>
          <a:p>
            <a:pPr algn="ctr"/>
            <a:r>
              <a:rPr lang="en-US" dirty="0" smtClean="0"/>
              <a:t>Court I</a:t>
            </a:r>
            <a:endParaRPr lang="en-US" dirty="0"/>
          </a:p>
        </p:txBody>
      </p:sp>
    </p:spTree>
    <p:extLst>
      <p:ext uri="{BB962C8B-B14F-4D97-AF65-F5344CB8AC3E}">
        <p14:creationId xmlns="" xmlns:p14="http://schemas.microsoft.com/office/powerpoint/2010/main" val="1914808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00"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90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princeton2004 - test out your strategy">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9152974" y="3163712"/>
            <a:ext cx="609600" cy="609600"/>
          </a:xfrm>
          <a:prstGeom prst="rect">
            <a:avLst/>
          </a:prstGeom>
        </p:spPr>
      </p:pic>
      <p:sp>
        <p:nvSpPr>
          <p:cNvPr id="3" name="TextBox 2"/>
          <p:cNvSpPr txBox="1"/>
          <p:nvPr/>
        </p:nvSpPr>
        <p:spPr>
          <a:xfrm>
            <a:off x="7404003" y="3792172"/>
            <a:ext cx="4107542" cy="369332"/>
          </a:xfrm>
          <a:prstGeom prst="rect">
            <a:avLst/>
          </a:prstGeom>
          <a:noFill/>
        </p:spPr>
        <p:txBody>
          <a:bodyPr wrap="square" rtlCol="0">
            <a:spAutoFit/>
          </a:bodyPr>
          <a:lstStyle/>
          <a:p>
            <a:pPr algn="ctr"/>
            <a:r>
              <a:rPr lang="en-US" dirty="0" smtClean="0"/>
              <a:t>Multi-species chorus</a:t>
            </a:r>
            <a:endParaRPr lang="en-US" dirty="0"/>
          </a:p>
        </p:txBody>
      </p:sp>
      <p:pic>
        <p:nvPicPr>
          <p:cNvPr id="4" name="M-septendecula-calling-JoeGreen">
            <a:hlinkClick r:id="" action="ppaction://media"/>
          </p:cNvPr>
          <p:cNvPicPr>
            <a:picLocks noChangeAspect="1"/>
          </p:cNvPicPr>
          <p:nvPr>
            <a:audioFile r:link="rId2"/>
            <p:extLst>
              <p:ext uri="{DAA4B4D4-6D71-4841-9C94-3DE7FCFB9230}">
                <p14:media xmlns="" xmlns:p14="http://schemas.microsoft.com/office/powerpoint/2010/main" r:embed="rId7"/>
              </p:ext>
            </p:extLst>
          </p:nvPr>
        </p:nvPicPr>
        <p:blipFill>
          <a:blip r:embed="rId6" cstate="print"/>
          <a:stretch>
            <a:fillRect/>
          </a:stretch>
        </p:blipFill>
        <p:spPr>
          <a:xfrm>
            <a:off x="2448951" y="3163712"/>
            <a:ext cx="609600" cy="609600"/>
          </a:xfrm>
          <a:prstGeom prst="rect">
            <a:avLst/>
          </a:prstGeom>
        </p:spPr>
      </p:pic>
      <p:sp>
        <p:nvSpPr>
          <p:cNvPr id="5" name="TextBox 4"/>
          <p:cNvSpPr txBox="1"/>
          <p:nvPr/>
        </p:nvSpPr>
        <p:spPr>
          <a:xfrm>
            <a:off x="1666088" y="3792172"/>
            <a:ext cx="2565400" cy="369332"/>
          </a:xfrm>
          <a:prstGeom prst="rect">
            <a:avLst/>
          </a:prstGeom>
          <a:noFill/>
        </p:spPr>
        <p:txBody>
          <a:bodyPr wrap="square" rtlCol="0">
            <a:spAutoFit/>
          </a:bodyPr>
          <a:lstStyle/>
          <a:p>
            <a:r>
              <a:rPr lang="en-US" dirty="0" err="1" smtClean="0"/>
              <a:t>Septendecula</a:t>
            </a:r>
            <a:r>
              <a:rPr lang="en-US" dirty="0" smtClean="0"/>
              <a:t> court</a:t>
            </a:r>
            <a:endParaRPr lang="en-US" dirty="0"/>
          </a:p>
        </p:txBody>
      </p:sp>
      <p:sp>
        <p:nvSpPr>
          <p:cNvPr id="7" name="TextBox 6"/>
          <p:cNvSpPr txBox="1"/>
          <p:nvPr/>
        </p:nvSpPr>
        <p:spPr>
          <a:xfrm>
            <a:off x="5206331" y="3792172"/>
            <a:ext cx="2565400" cy="369332"/>
          </a:xfrm>
          <a:prstGeom prst="rect">
            <a:avLst/>
          </a:prstGeom>
          <a:noFill/>
        </p:spPr>
        <p:txBody>
          <a:bodyPr wrap="square" rtlCol="0">
            <a:spAutoFit/>
          </a:bodyPr>
          <a:lstStyle/>
          <a:p>
            <a:r>
              <a:rPr lang="en-US" dirty="0" err="1" smtClean="0"/>
              <a:t>Septendecim</a:t>
            </a:r>
            <a:r>
              <a:rPr lang="en-US" dirty="0" smtClean="0"/>
              <a:t> court</a:t>
            </a:r>
            <a:endParaRPr lang="en-US" dirty="0"/>
          </a:p>
        </p:txBody>
      </p:sp>
      <p:pic>
        <p:nvPicPr>
          <p:cNvPr id="8" name="M-septendecim-court2-3 2 types">
            <a:hlinkClick r:id="" action="ppaction://media"/>
          </p:cNvPr>
          <p:cNvPicPr>
            <a:picLocks noChangeAspect="1"/>
          </p:cNvPicPr>
          <p:nvPr>
            <a:audioFile r:link="rId3"/>
            <p:extLst>
              <p:ext uri="{DAA4B4D4-6D71-4841-9C94-3DE7FCFB9230}">
                <p14:media xmlns="" xmlns:p14="http://schemas.microsoft.com/office/powerpoint/2010/main" r:embed="rId8"/>
              </p:ext>
            </p:extLst>
          </p:nvPr>
        </p:nvPicPr>
        <p:blipFill>
          <a:blip r:embed="rId6" cstate="print"/>
          <a:stretch>
            <a:fillRect/>
          </a:stretch>
        </p:blipFill>
        <p:spPr>
          <a:xfrm>
            <a:off x="5879431" y="3163712"/>
            <a:ext cx="609600" cy="609600"/>
          </a:xfrm>
          <a:prstGeom prst="rect">
            <a:avLst/>
          </a:prstGeom>
        </p:spPr>
      </p:pic>
      <p:sp>
        <p:nvSpPr>
          <p:cNvPr id="6" name="TextBox 5"/>
          <p:cNvSpPr txBox="1"/>
          <p:nvPr/>
        </p:nvSpPr>
        <p:spPr>
          <a:xfrm>
            <a:off x="495300" y="431800"/>
            <a:ext cx="6350000" cy="923330"/>
          </a:xfrm>
          <a:prstGeom prst="rect">
            <a:avLst/>
          </a:prstGeom>
          <a:noFill/>
        </p:spPr>
        <p:txBody>
          <a:bodyPr wrap="square" rtlCol="0">
            <a:spAutoFit/>
          </a:bodyPr>
          <a:lstStyle/>
          <a:p>
            <a:r>
              <a:rPr lang="en-US" sz="5400" dirty="0" smtClean="0"/>
              <a:t>Pop Quiz!!</a:t>
            </a:r>
            <a:endParaRPr lang="en-US" sz="5400" dirty="0"/>
          </a:p>
        </p:txBody>
      </p:sp>
      <p:sp>
        <p:nvSpPr>
          <p:cNvPr id="9" name="TextBox 8"/>
          <p:cNvSpPr txBox="1"/>
          <p:nvPr/>
        </p:nvSpPr>
        <p:spPr>
          <a:xfrm>
            <a:off x="2448951" y="2181353"/>
            <a:ext cx="609600" cy="707886"/>
          </a:xfrm>
          <a:prstGeom prst="rect">
            <a:avLst/>
          </a:prstGeom>
          <a:noFill/>
        </p:spPr>
        <p:txBody>
          <a:bodyPr wrap="square" rtlCol="0">
            <a:spAutoFit/>
          </a:bodyPr>
          <a:lstStyle/>
          <a:p>
            <a:pPr algn="ctr"/>
            <a:r>
              <a:rPr lang="en-US" sz="4000" dirty="0" smtClean="0"/>
              <a:t>1</a:t>
            </a:r>
            <a:endParaRPr lang="en-US" sz="4000" dirty="0"/>
          </a:p>
        </p:txBody>
      </p:sp>
      <p:sp>
        <p:nvSpPr>
          <p:cNvPr id="10" name="TextBox 9"/>
          <p:cNvSpPr txBox="1"/>
          <p:nvPr/>
        </p:nvSpPr>
        <p:spPr>
          <a:xfrm>
            <a:off x="5902682" y="2181353"/>
            <a:ext cx="609600" cy="707886"/>
          </a:xfrm>
          <a:prstGeom prst="rect">
            <a:avLst/>
          </a:prstGeom>
          <a:noFill/>
        </p:spPr>
        <p:txBody>
          <a:bodyPr wrap="square" rtlCol="0">
            <a:spAutoFit/>
          </a:bodyPr>
          <a:lstStyle/>
          <a:p>
            <a:pPr algn="ctr"/>
            <a:r>
              <a:rPr lang="en-US" sz="4000" dirty="0"/>
              <a:t>2</a:t>
            </a:r>
          </a:p>
        </p:txBody>
      </p:sp>
      <p:sp>
        <p:nvSpPr>
          <p:cNvPr id="11" name="TextBox 10"/>
          <p:cNvSpPr txBox="1"/>
          <p:nvPr/>
        </p:nvSpPr>
        <p:spPr>
          <a:xfrm>
            <a:off x="9152974" y="2202856"/>
            <a:ext cx="609600" cy="707886"/>
          </a:xfrm>
          <a:prstGeom prst="rect">
            <a:avLst/>
          </a:prstGeom>
          <a:noFill/>
        </p:spPr>
        <p:txBody>
          <a:bodyPr wrap="square" rtlCol="0">
            <a:spAutoFit/>
          </a:bodyPr>
          <a:lstStyle/>
          <a:p>
            <a:pPr algn="ctr"/>
            <a:r>
              <a:rPr lang="en-US" sz="4000" dirty="0"/>
              <a:t>3</a:t>
            </a:r>
          </a:p>
        </p:txBody>
      </p:sp>
    </p:spTree>
    <p:extLst>
      <p:ext uri="{BB962C8B-B14F-4D97-AF65-F5344CB8AC3E}">
        <p14:creationId xmlns="" xmlns:p14="http://schemas.microsoft.com/office/powerpoint/2010/main" val="29080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8939"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1900"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9160" fill="hold"/>
                                        <p:tgtEl>
                                          <p:spTgt spid="8"/>
                                        </p:tgtEl>
                                      </p:cBhvr>
                                    </p:cmd>
                                  </p:childTnLst>
                                </p:cTn>
                              </p:par>
                            </p:childTnLst>
                          </p:cTn>
                        </p:par>
                      </p:childTnLst>
                    </p:cTn>
                  </p:par>
                </p:childTnLst>
              </p:cTn>
              <p:nextCondLst>
                <p:cond evt="onClick" delay="0">
                  <p:tgtEl>
                    <p:spTgt spid="8"/>
                  </p:tgtEl>
                </p:cond>
              </p:nextCondLst>
            </p:seq>
            <p:audio>
              <p:cMediaNode vol="42424">
                <p:cTn id="28" fill="hold" display="0">
                  <p:stCondLst>
                    <p:cond delay="indefinite"/>
                  </p:stCondLst>
                  <p:endCondLst>
                    <p:cond evt="onStopAudio" delay="0">
                      <p:tgtEl>
                        <p:sldTgt/>
                      </p:tgtEl>
                    </p:cond>
                  </p:endCondLst>
                </p:cTn>
                <p:tgtEl>
                  <p:spTgt spid="8"/>
                </p:tgtEl>
              </p:cMediaNode>
            </p:audio>
          </p:childTnLst>
        </p:cTn>
      </p:par>
    </p:tnLst>
    <p:bldLst>
      <p:bldP spid="3" grpId="0"/>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17" y="331595"/>
            <a:ext cx="4350935" cy="769441"/>
          </a:xfrm>
          <a:prstGeom prst="rect">
            <a:avLst/>
          </a:prstGeom>
          <a:noFill/>
        </p:spPr>
        <p:txBody>
          <a:bodyPr wrap="square" rtlCol="0">
            <a:spAutoFit/>
          </a:bodyPr>
          <a:lstStyle/>
          <a:p>
            <a:r>
              <a:rPr lang="en-US" sz="4400" b="1" dirty="0" smtClean="0">
                <a:latin typeface="Corbel" pitchFamily="34" charset="0"/>
              </a:rPr>
              <a:t>Citizen Science</a:t>
            </a:r>
            <a:endParaRPr lang="en-US" sz="4400" b="1" dirty="0">
              <a:latin typeface="Corbel" pitchFamily="34" charset="0"/>
            </a:endParaRPr>
          </a:p>
        </p:txBody>
      </p:sp>
      <p:sp>
        <p:nvSpPr>
          <p:cNvPr id="3" name="Rectangle 2"/>
          <p:cNvSpPr/>
          <p:nvPr/>
        </p:nvSpPr>
        <p:spPr>
          <a:xfrm>
            <a:off x="4319093" y="5974391"/>
            <a:ext cx="7349765" cy="646331"/>
          </a:xfrm>
          <a:prstGeom prst="rect">
            <a:avLst/>
          </a:prstGeom>
        </p:spPr>
        <p:txBody>
          <a:bodyPr wrap="square">
            <a:spAutoFit/>
          </a:bodyPr>
          <a:lstStyle/>
          <a:p>
            <a:r>
              <a:rPr lang="en-US" dirty="0">
                <a:hlinkClick r:id="rId2"/>
              </a:rPr>
              <a:t>http://</a:t>
            </a:r>
            <a:r>
              <a:rPr lang="en-US" dirty="0" smtClean="0">
                <a:hlinkClick r:id="rId2"/>
              </a:rPr>
              <a:t>www.clevelandmetroparks.com/Main/Cicada-Reporting-Form.aspx</a:t>
            </a:r>
            <a:endParaRPr lang="en-US" dirty="0" smtClean="0"/>
          </a:p>
          <a:p>
            <a:endParaRPr lang="en-US" dirty="0"/>
          </a:p>
        </p:txBody>
      </p:sp>
      <p:sp>
        <p:nvSpPr>
          <p:cNvPr id="5" name="TextBox 4"/>
          <p:cNvSpPr txBox="1"/>
          <p:nvPr/>
        </p:nvSpPr>
        <p:spPr>
          <a:xfrm>
            <a:off x="170822" y="1406770"/>
            <a:ext cx="3677696" cy="4832092"/>
          </a:xfrm>
          <a:prstGeom prst="rect">
            <a:avLst/>
          </a:prstGeom>
          <a:noFill/>
        </p:spPr>
        <p:txBody>
          <a:bodyPr wrap="square" rtlCol="0">
            <a:spAutoFit/>
          </a:bodyPr>
          <a:lstStyle/>
          <a:p>
            <a:r>
              <a:rPr lang="en-US" sz="2800" dirty="0" smtClean="0"/>
              <a:t>Collect data at your convenience</a:t>
            </a:r>
          </a:p>
          <a:p>
            <a:endParaRPr lang="en-US" sz="2800" dirty="0" smtClean="0"/>
          </a:p>
          <a:p>
            <a:r>
              <a:rPr lang="en-US" sz="2800" dirty="0" smtClean="0"/>
              <a:t>Report on Cleveland </a:t>
            </a:r>
            <a:r>
              <a:rPr lang="en-US" sz="2800" dirty="0" err="1" smtClean="0"/>
              <a:t>Metroparks</a:t>
            </a:r>
            <a:r>
              <a:rPr lang="en-US" sz="2800" dirty="0" smtClean="0"/>
              <a:t> website</a:t>
            </a:r>
          </a:p>
          <a:p>
            <a:endParaRPr lang="en-US" sz="2800" dirty="0" smtClean="0"/>
          </a:p>
          <a:p>
            <a:r>
              <a:rPr lang="en-US" sz="2800" dirty="0" smtClean="0"/>
              <a:t>Medina data will be reported to us</a:t>
            </a:r>
          </a:p>
          <a:p>
            <a:endParaRPr lang="en-US" sz="2800" dirty="0" smtClean="0"/>
          </a:p>
          <a:p>
            <a:r>
              <a:rPr lang="en-US" sz="2800" dirty="0" smtClean="0"/>
              <a:t>Opportunity to fill in the gaps for Medina Co.</a:t>
            </a:r>
            <a:endParaRPr lang="en-US" sz="2800" dirty="0"/>
          </a:p>
        </p:txBody>
      </p:sp>
      <p:pic>
        <p:nvPicPr>
          <p:cNvPr id="3075" name="Picture 3"/>
          <p:cNvPicPr>
            <a:picLocks noChangeAspect="1" noChangeArrowheads="1"/>
          </p:cNvPicPr>
          <p:nvPr/>
        </p:nvPicPr>
        <p:blipFill>
          <a:blip r:embed="rId3" cstate="print"/>
          <a:srcRect l="16813" t="15385" r="16593" b="4615"/>
          <a:stretch>
            <a:fillRect/>
          </a:stretch>
        </p:blipFill>
        <p:spPr bwMode="auto">
          <a:xfrm>
            <a:off x="4160018" y="674904"/>
            <a:ext cx="7566409" cy="51129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629" y="296333"/>
            <a:ext cx="7798681" cy="707886"/>
          </a:xfrm>
          <a:prstGeom prst="rect">
            <a:avLst/>
          </a:prstGeom>
          <a:noFill/>
        </p:spPr>
        <p:txBody>
          <a:bodyPr wrap="square" rtlCol="0">
            <a:spAutoFit/>
          </a:bodyPr>
          <a:lstStyle/>
          <a:p>
            <a:r>
              <a:rPr lang="en-US" sz="4000" dirty="0" smtClean="0"/>
              <a:t>Cicada Resources</a:t>
            </a:r>
            <a:endParaRPr lang="en-US" sz="4000" dirty="0"/>
          </a:p>
        </p:txBody>
      </p:sp>
      <p:sp>
        <p:nvSpPr>
          <p:cNvPr id="7" name="Rectangle 6"/>
          <p:cNvSpPr/>
          <p:nvPr/>
        </p:nvSpPr>
        <p:spPr>
          <a:xfrm>
            <a:off x="696547" y="2176263"/>
            <a:ext cx="9934610" cy="1938992"/>
          </a:xfrm>
          <a:prstGeom prst="rect">
            <a:avLst/>
          </a:prstGeom>
        </p:spPr>
        <p:txBody>
          <a:bodyPr wrap="square">
            <a:spAutoFit/>
          </a:bodyPr>
          <a:lstStyle/>
          <a:p>
            <a:r>
              <a:rPr lang="en-US" sz="2000" dirty="0" smtClean="0"/>
              <a:t>David Attenborough, BBC</a:t>
            </a:r>
          </a:p>
          <a:p>
            <a:r>
              <a:rPr lang="en-US" sz="2000" dirty="0" smtClean="0">
                <a:hlinkClick r:id="rId2"/>
              </a:rPr>
              <a:t>https://www.youtube.com/watch?v=tjLiWy2nT7U</a:t>
            </a:r>
            <a:endParaRPr lang="en-US" sz="2000" dirty="0" smtClean="0"/>
          </a:p>
          <a:p>
            <a:endParaRPr lang="en-US" sz="2000" dirty="0" smtClean="0"/>
          </a:p>
          <a:p>
            <a:endParaRPr lang="en-US" sz="2000" dirty="0" smtClean="0"/>
          </a:p>
          <a:p>
            <a:endParaRPr lang="en-US" sz="2000" dirty="0" smtClean="0"/>
          </a:p>
          <a:p>
            <a:endParaRPr lang="en-US" sz="2000" dirty="0"/>
          </a:p>
        </p:txBody>
      </p:sp>
      <p:sp>
        <p:nvSpPr>
          <p:cNvPr id="9" name="Rectangle 8"/>
          <p:cNvSpPr/>
          <p:nvPr/>
        </p:nvSpPr>
        <p:spPr>
          <a:xfrm>
            <a:off x="696546" y="1257728"/>
            <a:ext cx="8226390" cy="707886"/>
          </a:xfrm>
          <a:prstGeom prst="rect">
            <a:avLst/>
          </a:prstGeom>
        </p:spPr>
        <p:txBody>
          <a:bodyPr wrap="square">
            <a:spAutoFit/>
          </a:bodyPr>
          <a:lstStyle/>
          <a:p>
            <a:pPr marL="457200" indent="-457200"/>
            <a:r>
              <a:rPr lang="en-US" sz="2000" dirty="0" smtClean="0"/>
              <a:t>Ken </a:t>
            </a:r>
            <a:r>
              <a:rPr lang="en-US" sz="2000" dirty="0" err="1" smtClean="0"/>
              <a:t>Gober</a:t>
            </a:r>
            <a:r>
              <a:rPr lang="en-US" sz="2000" dirty="0" smtClean="0"/>
              <a:t>, 1999</a:t>
            </a:r>
          </a:p>
          <a:p>
            <a:pPr marL="457200" indent="-457200"/>
            <a:r>
              <a:rPr lang="en-US" sz="2000" dirty="0" smtClean="0">
                <a:hlinkClick r:id="rId3"/>
              </a:rPr>
              <a:t>https://www.youtube.com/watch?v=TqEbaQyY-Tc&amp;feature=youtu.be</a:t>
            </a:r>
            <a:endParaRPr lang="en-US" sz="2000" dirty="0"/>
          </a:p>
        </p:txBody>
      </p:sp>
      <p:sp>
        <p:nvSpPr>
          <p:cNvPr id="11" name="TextBox 10"/>
          <p:cNvSpPr txBox="1"/>
          <p:nvPr/>
        </p:nvSpPr>
        <p:spPr>
          <a:xfrm>
            <a:off x="716642" y="3098838"/>
            <a:ext cx="8507745" cy="707886"/>
          </a:xfrm>
          <a:prstGeom prst="rect">
            <a:avLst/>
          </a:prstGeom>
          <a:noFill/>
        </p:spPr>
        <p:txBody>
          <a:bodyPr wrap="square" rtlCol="0">
            <a:spAutoFit/>
          </a:bodyPr>
          <a:lstStyle/>
          <a:p>
            <a:r>
              <a:rPr lang="en-US" sz="2000" dirty="0" smtClean="0"/>
              <a:t>17 Facts and 17 year cicadas</a:t>
            </a:r>
          </a:p>
          <a:p>
            <a:r>
              <a:rPr lang="en-US" sz="2000" dirty="0" smtClean="0">
                <a:hlinkClick r:id="rId4"/>
              </a:rPr>
              <a:t>https://www.youtube.com/watch?v=x71RaI-RxVM&amp;nohtml5=False</a:t>
            </a:r>
            <a:endParaRPr lang="en-US" sz="2000" dirty="0"/>
          </a:p>
        </p:txBody>
      </p:sp>
      <p:sp>
        <p:nvSpPr>
          <p:cNvPr id="12" name="TextBox 11"/>
          <p:cNvSpPr txBox="1"/>
          <p:nvPr/>
        </p:nvSpPr>
        <p:spPr>
          <a:xfrm>
            <a:off x="696544" y="3975268"/>
            <a:ext cx="7000493" cy="1323439"/>
          </a:xfrm>
          <a:prstGeom prst="rect">
            <a:avLst/>
          </a:prstGeom>
          <a:noFill/>
        </p:spPr>
        <p:txBody>
          <a:bodyPr wrap="square" rtlCol="0">
            <a:spAutoFit/>
          </a:bodyPr>
          <a:lstStyle/>
          <a:p>
            <a:r>
              <a:rPr lang="en-US" sz="2000" dirty="0" smtClean="0"/>
              <a:t>How to identify </a:t>
            </a:r>
            <a:r>
              <a:rPr lang="en-US" sz="2000" i="1" dirty="0" err="1" smtClean="0"/>
              <a:t>Magicicada</a:t>
            </a:r>
            <a:r>
              <a:rPr lang="en-US" sz="2000" i="1" dirty="0" smtClean="0"/>
              <a:t> </a:t>
            </a:r>
            <a:r>
              <a:rPr lang="en-US" sz="2000" dirty="0" smtClean="0"/>
              <a:t>species</a:t>
            </a:r>
          </a:p>
          <a:p>
            <a:r>
              <a:rPr lang="en-US" sz="2000" dirty="0" smtClean="0">
                <a:hlinkClick r:id="rId5"/>
              </a:rPr>
              <a:t>https://www.youtube.com/watch?v=g4Q065vFFdI</a:t>
            </a:r>
            <a:endParaRPr lang="en-US" sz="2000" dirty="0" smtClean="0"/>
          </a:p>
          <a:p>
            <a:r>
              <a:rPr lang="en-US" sz="2000" dirty="0" smtClean="0"/>
              <a:t>  </a:t>
            </a:r>
          </a:p>
          <a:p>
            <a:endParaRPr lang="en-US" sz="2000" dirty="0"/>
          </a:p>
        </p:txBody>
      </p:sp>
      <p:sp>
        <p:nvSpPr>
          <p:cNvPr id="14" name="Rectangle 13"/>
          <p:cNvSpPr/>
          <p:nvPr/>
        </p:nvSpPr>
        <p:spPr>
          <a:xfrm>
            <a:off x="718318" y="5710823"/>
            <a:ext cx="8226390" cy="707886"/>
          </a:xfrm>
          <a:prstGeom prst="rect">
            <a:avLst/>
          </a:prstGeom>
        </p:spPr>
        <p:txBody>
          <a:bodyPr wrap="square">
            <a:spAutoFit/>
          </a:bodyPr>
          <a:lstStyle/>
          <a:p>
            <a:pPr marL="457200" indent="-457200"/>
            <a:r>
              <a:rPr lang="en-US" sz="2000" dirty="0" smtClean="0"/>
              <a:t>Gene </a:t>
            </a:r>
            <a:r>
              <a:rPr lang="en-US" sz="2000" dirty="0" err="1" smtClean="0"/>
              <a:t>Kritsky</a:t>
            </a:r>
            <a:r>
              <a:rPr lang="en-US" sz="2000" dirty="0" smtClean="0"/>
              <a:t>, 2004</a:t>
            </a:r>
          </a:p>
          <a:p>
            <a:pPr marL="457200" indent="-457200"/>
            <a:r>
              <a:rPr lang="en-US" sz="2000" dirty="0" smtClean="0">
                <a:solidFill>
                  <a:srgbClr val="F79109"/>
                </a:solidFill>
              </a:rPr>
              <a:t>Periodical Cicadas: The Plague and the Puzzle</a:t>
            </a:r>
            <a:endParaRPr lang="en-US" sz="2000" dirty="0">
              <a:solidFill>
                <a:srgbClr val="F79109"/>
              </a:solidFill>
            </a:endParaRPr>
          </a:p>
        </p:txBody>
      </p:sp>
      <p:sp>
        <p:nvSpPr>
          <p:cNvPr id="8" name="Rectangle 7"/>
          <p:cNvSpPr/>
          <p:nvPr/>
        </p:nvSpPr>
        <p:spPr>
          <a:xfrm>
            <a:off x="740090" y="4878484"/>
            <a:ext cx="8226390" cy="707886"/>
          </a:xfrm>
          <a:prstGeom prst="rect">
            <a:avLst/>
          </a:prstGeom>
        </p:spPr>
        <p:txBody>
          <a:bodyPr wrap="square">
            <a:spAutoFit/>
          </a:bodyPr>
          <a:lstStyle/>
          <a:p>
            <a:pPr marL="457200" indent="-457200"/>
            <a:r>
              <a:rPr lang="en-US" sz="2000" dirty="0" smtClean="0"/>
              <a:t>Gene </a:t>
            </a:r>
            <a:r>
              <a:rPr lang="en-US" sz="2000" dirty="0" err="1" smtClean="0"/>
              <a:t>Kritsky</a:t>
            </a:r>
            <a:r>
              <a:rPr lang="en-US" sz="2000" dirty="0" smtClean="0"/>
              <a:t>, 1999</a:t>
            </a:r>
          </a:p>
          <a:p>
            <a:pPr marL="457200" indent="-457200"/>
            <a:r>
              <a:rPr lang="en-US" sz="2000" dirty="0" smtClean="0">
                <a:solidFill>
                  <a:srgbClr val="F79109"/>
                </a:solidFill>
              </a:rPr>
              <a:t>In Ohio’s Backyard: Periodical Cicadas</a:t>
            </a:r>
            <a:endParaRPr lang="en-US" sz="2000" dirty="0">
              <a:solidFill>
                <a:srgbClr val="F79109"/>
              </a:solidFill>
            </a:endParaRPr>
          </a:p>
        </p:txBody>
      </p:sp>
    </p:spTree>
    <p:extLst>
      <p:ext uri="{BB962C8B-B14F-4D97-AF65-F5344CB8AC3E}">
        <p14:creationId xmlns="" xmlns:p14="http://schemas.microsoft.com/office/powerpoint/2010/main" val="7099752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38100" y="-381001"/>
            <a:ext cx="12192000" cy="8075221"/>
          </a:xfrm>
          <a:prstGeom prst="rect">
            <a:avLst/>
          </a:prstGeom>
        </p:spPr>
      </p:pic>
      <p:sp>
        <p:nvSpPr>
          <p:cNvPr id="9" name="TextBox 8"/>
          <p:cNvSpPr txBox="1"/>
          <p:nvPr/>
        </p:nvSpPr>
        <p:spPr>
          <a:xfrm>
            <a:off x="723900" y="2908450"/>
            <a:ext cx="4267200" cy="1077218"/>
          </a:xfrm>
          <a:prstGeom prst="rect">
            <a:avLst/>
          </a:prstGeom>
          <a:noFill/>
        </p:spPr>
        <p:txBody>
          <a:bodyPr wrap="square" rtlCol="0">
            <a:spAutoFit/>
          </a:bodyPr>
          <a:lstStyle/>
          <a:p>
            <a:r>
              <a:rPr lang="en-US" sz="3200" b="1" dirty="0" smtClean="0"/>
              <a:t>Thank you for your interest and support!</a:t>
            </a:r>
            <a:endParaRPr lang="en-US" sz="3200" b="1" dirty="0"/>
          </a:p>
        </p:txBody>
      </p:sp>
    </p:spTree>
    <p:extLst>
      <p:ext uri="{BB962C8B-B14F-4D97-AF65-F5344CB8AC3E}">
        <p14:creationId xmlns="" xmlns:p14="http://schemas.microsoft.com/office/powerpoint/2010/main" val="1610095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9621" y="-1448726"/>
            <a:ext cx="3160295" cy="369332"/>
          </a:xfrm>
          <a:prstGeom prst="rect">
            <a:avLst/>
          </a:prstGeom>
          <a:noFill/>
        </p:spPr>
        <p:txBody>
          <a:bodyPr wrap="square" rtlCol="0">
            <a:spAutoFit/>
          </a:bodyPr>
          <a:lstStyle/>
          <a:p>
            <a:r>
              <a:rPr lang="en-US" dirty="0" smtClean="0"/>
              <a:t>What were you doing in 1999?</a:t>
            </a:r>
            <a:endParaRPr lang="en-US" dirty="0"/>
          </a:p>
        </p:txBody>
      </p:sp>
      <p:sp>
        <p:nvSpPr>
          <p:cNvPr id="3" name="TextBox 2"/>
          <p:cNvSpPr txBox="1"/>
          <p:nvPr/>
        </p:nvSpPr>
        <p:spPr>
          <a:xfrm>
            <a:off x="291828" y="7504731"/>
            <a:ext cx="7716252" cy="4247317"/>
          </a:xfrm>
          <a:prstGeom prst="rect">
            <a:avLst/>
          </a:prstGeom>
          <a:noFill/>
        </p:spPr>
        <p:txBody>
          <a:bodyPr wrap="square" rtlCol="0">
            <a:spAutoFit/>
          </a:bodyPr>
          <a:lstStyle/>
          <a:p>
            <a:r>
              <a:rPr lang="en-US" dirty="0" smtClean="0"/>
              <a:t>Myspace was officially released to the internet</a:t>
            </a:r>
          </a:p>
          <a:p>
            <a:r>
              <a:rPr lang="en-US" dirty="0" smtClean="0"/>
              <a:t>Bluetooth announces</a:t>
            </a:r>
          </a:p>
          <a:p>
            <a:r>
              <a:rPr lang="en-US" dirty="0" smtClean="0"/>
              <a:t>Star Wars episode I: the Phantom menace was released</a:t>
            </a:r>
          </a:p>
          <a:p>
            <a:endParaRPr lang="en-US" dirty="0"/>
          </a:p>
          <a:p>
            <a:endParaRPr lang="en-US" dirty="0" smtClean="0"/>
          </a:p>
          <a:p>
            <a:r>
              <a:rPr lang="en-US" dirty="0" smtClean="0"/>
              <a:t>Who wants to be a Millionaire with Regis </a:t>
            </a:r>
            <a:r>
              <a:rPr lang="en-US" dirty="0" err="1" smtClean="0"/>
              <a:t>Phillban</a:t>
            </a:r>
            <a:r>
              <a:rPr lang="en-US" dirty="0" smtClean="0"/>
              <a:t>!</a:t>
            </a:r>
          </a:p>
          <a:p>
            <a:endParaRPr lang="en-US" dirty="0"/>
          </a:p>
          <a:p>
            <a:r>
              <a:rPr lang="en-US" dirty="0"/>
              <a:t>Lance Armstrong won his first Tour De France</a:t>
            </a:r>
          </a:p>
          <a:p>
            <a:endParaRPr lang="en-US" dirty="0" smtClean="0"/>
          </a:p>
          <a:p>
            <a:r>
              <a:rPr lang="en-US" dirty="0" smtClean="0"/>
              <a:t>The West Nile Virus first appears in the U.S.</a:t>
            </a:r>
          </a:p>
          <a:p>
            <a:r>
              <a:rPr lang="en-US" dirty="0" smtClean="0"/>
              <a:t>Bill Clinton impeachment proceedings</a:t>
            </a:r>
          </a:p>
          <a:p>
            <a:r>
              <a:rPr lang="en-US" dirty="0" smtClean="0"/>
              <a:t>The Sixth Sense</a:t>
            </a:r>
          </a:p>
          <a:p>
            <a:r>
              <a:rPr lang="en-US" dirty="0" smtClean="0"/>
              <a:t>Baby one more time – Britney Spears</a:t>
            </a:r>
          </a:p>
          <a:p>
            <a:r>
              <a:rPr lang="en-US" dirty="0" smtClean="0"/>
              <a:t>Mambo No 5</a:t>
            </a:r>
          </a:p>
          <a:p>
            <a:r>
              <a:rPr lang="en-US" dirty="0" smtClean="0"/>
              <a:t>3</a:t>
            </a:r>
            <a:r>
              <a:rPr lang="en-US" baseline="30000" dirty="0" smtClean="0"/>
              <a:t>rd</a:t>
            </a:r>
            <a:r>
              <a:rPr lang="en-US" dirty="0" smtClean="0"/>
              <a:t> volume in the Harry Potter series, prisoner of Azkaban was released</a:t>
            </a:r>
            <a:endParaRPr lang="en-US" dirty="0"/>
          </a:p>
        </p:txBody>
      </p:sp>
      <p:sp>
        <p:nvSpPr>
          <p:cNvPr id="4" name="TextBox 3"/>
          <p:cNvSpPr txBox="1"/>
          <p:nvPr/>
        </p:nvSpPr>
        <p:spPr>
          <a:xfrm>
            <a:off x="8176071" y="7320065"/>
            <a:ext cx="4555958" cy="369332"/>
          </a:xfrm>
          <a:prstGeom prst="rect">
            <a:avLst/>
          </a:prstGeom>
          <a:noFill/>
        </p:spPr>
        <p:txBody>
          <a:bodyPr wrap="square" rtlCol="0">
            <a:spAutoFit/>
          </a:bodyPr>
          <a:lstStyle/>
          <a:p>
            <a:r>
              <a:rPr lang="en-US" dirty="0" smtClean="0"/>
              <a:t>Add a picture of Me from 1999</a:t>
            </a:r>
            <a:endParaRPr lang="en-US" dirty="0"/>
          </a:p>
        </p:txBody>
      </p:sp>
      <p:sp>
        <p:nvSpPr>
          <p:cNvPr id="6" name="TextBox 5"/>
          <p:cNvSpPr txBox="1"/>
          <p:nvPr/>
        </p:nvSpPr>
        <p:spPr>
          <a:xfrm>
            <a:off x="8176071" y="8432817"/>
            <a:ext cx="3206129" cy="369332"/>
          </a:xfrm>
          <a:prstGeom prst="rect">
            <a:avLst/>
          </a:prstGeom>
          <a:noFill/>
        </p:spPr>
        <p:txBody>
          <a:bodyPr wrap="square" rtlCol="0">
            <a:spAutoFit/>
          </a:bodyPr>
          <a:lstStyle/>
          <a:p>
            <a:r>
              <a:rPr lang="en-US" dirty="0" smtClean="0"/>
              <a:t>Dial up internet</a:t>
            </a:r>
            <a:endParaRPr lang="en-US" dirty="0"/>
          </a:p>
        </p:txBody>
      </p:sp>
      <p:sp>
        <p:nvSpPr>
          <p:cNvPr id="7" name="TextBox 6"/>
          <p:cNvSpPr txBox="1"/>
          <p:nvPr/>
        </p:nvSpPr>
        <p:spPr>
          <a:xfrm>
            <a:off x="4049032" y="144379"/>
            <a:ext cx="4098471" cy="1200329"/>
          </a:xfrm>
          <a:prstGeom prst="rect">
            <a:avLst/>
          </a:prstGeom>
          <a:noFill/>
        </p:spPr>
        <p:txBody>
          <a:bodyPr wrap="square" rtlCol="0">
            <a:spAutoFit/>
          </a:bodyPr>
          <a:lstStyle/>
          <a:p>
            <a:pPr algn="ctr"/>
            <a:r>
              <a:rPr lang="en-US" sz="7200" b="1" dirty="0" smtClean="0"/>
              <a:t>1999</a:t>
            </a:r>
            <a:endParaRPr lang="en-US" sz="7200" b="1" dirty="0"/>
          </a:p>
        </p:txBody>
      </p:sp>
      <p:cxnSp>
        <p:nvCxnSpPr>
          <p:cNvPr id="8" name="Straight Connector 7"/>
          <p:cNvCxnSpPr/>
          <p:nvPr/>
        </p:nvCxnSpPr>
        <p:spPr>
          <a:xfrm>
            <a:off x="7965014" y="1629507"/>
            <a:ext cx="0" cy="49471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91828" y="4103076"/>
            <a:ext cx="116128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01290" y="1629507"/>
            <a:ext cx="0" cy="49471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stretch>
            <a:fillRect/>
          </a:stretch>
        </p:blipFill>
        <p:spPr>
          <a:xfrm>
            <a:off x="441775" y="4477811"/>
            <a:ext cx="2932381" cy="1832738"/>
          </a:xfrm>
          <a:prstGeom prst="rect">
            <a:avLst/>
          </a:prstGeom>
        </p:spPr>
      </p:pic>
      <p:pic>
        <p:nvPicPr>
          <p:cNvPr id="15" name="Picture 14"/>
          <p:cNvPicPr>
            <a:picLocks noChangeAspect="1"/>
          </p:cNvPicPr>
          <p:nvPr/>
        </p:nvPicPr>
        <p:blipFill>
          <a:blip r:embed="rId4" cstate="print"/>
          <a:stretch>
            <a:fillRect/>
          </a:stretch>
        </p:blipFill>
        <p:spPr>
          <a:xfrm>
            <a:off x="960273" y="1603270"/>
            <a:ext cx="1590414" cy="2265547"/>
          </a:xfrm>
          <a:prstGeom prst="rect">
            <a:avLst/>
          </a:prstGeom>
        </p:spPr>
      </p:pic>
      <p:sp>
        <p:nvSpPr>
          <p:cNvPr id="16" name="TextBox 15"/>
          <p:cNvSpPr txBox="1"/>
          <p:nvPr/>
        </p:nvSpPr>
        <p:spPr>
          <a:xfrm>
            <a:off x="4279890" y="5070591"/>
            <a:ext cx="3118338" cy="830997"/>
          </a:xfrm>
          <a:prstGeom prst="rect">
            <a:avLst/>
          </a:prstGeom>
          <a:noFill/>
        </p:spPr>
        <p:txBody>
          <a:bodyPr wrap="square" rtlCol="0">
            <a:spAutoFit/>
          </a:bodyPr>
          <a:lstStyle/>
          <a:p>
            <a:pPr algn="ctr"/>
            <a:r>
              <a:rPr lang="en-US" sz="4800" dirty="0" smtClean="0"/>
              <a:t>6 Billion</a:t>
            </a:r>
            <a:endParaRPr lang="en-US" sz="4800" dirty="0"/>
          </a:p>
        </p:txBody>
      </p:sp>
      <p:pic>
        <p:nvPicPr>
          <p:cNvPr id="5" name="Picture 4"/>
          <p:cNvPicPr>
            <a:picLocks noChangeAspect="1"/>
          </p:cNvPicPr>
          <p:nvPr/>
        </p:nvPicPr>
        <p:blipFill>
          <a:blip r:embed="rId5" cstate="print"/>
          <a:stretch>
            <a:fillRect/>
          </a:stretch>
        </p:blipFill>
        <p:spPr>
          <a:xfrm>
            <a:off x="9289771" y="4292662"/>
            <a:ext cx="1538543" cy="2307815"/>
          </a:xfrm>
          <a:prstGeom prst="rect">
            <a:avLst/>
          </a:prstGeom>
        </p:spPr>
      </p:pic>
      <p:pic>
        <p:nvPicPr>
          <p:cNvPr id="90114" name="Picture 2" descr="http://www.medinacountyparks.com/images/WolfCreek.jpg"/>
          <p:cNvPicPr>
            <a:picLocks noChangeAspect="1" noChangeArrowheads="1"/>
          </p:cNvPicPr>
          <p:nvPr/>
        </p:nvPicPr>
        <p:blipFill>
          <a:blip r:embed="rId6" cstate="print"/>
          <a:srcRect/>
          <a:stretch>
            <a:fillRect/>
          </a:stretch>
        </p:blipFill>
        <p:spPr bwMode="auto">
          <a:xfrm>
            <a:off x="3963900" y="1864708"/>
            <a:ext cx="3883863" cy="1823195"/>
          </a:xfrm>
          <a:prstGeom prst="rect">
            <a:avLst/>
          </a:prstGeom>
          <a:noFill/>
        </p:spPr>
      </p:pic>
      <p:sp>
        <p:nvSpPr>
          <p:cNvPr id="17" name="Rectangle 16"/>
          <p:cNvSpPr/>
          <p:nvPr/>
        </p:nvSpPr>
        <p:spPr>
          <a:xfrm>
            <a:off x="8932985" y="1932355"/>
            <a:ext cx="2451797"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smtClean="0">
                <a:ln w="11430"/>
                <a:solidFill>
                  <a:srgbClr val="FF0000"/>
                </a:solidFill>
                <a:effectLst>
                  <a:outerShdw blurRad="76200" dist="50800" dir="5400000" algn="tl" rotWithShape="0">
                    <a:srgbClr val="000000">
                      <a:alpha val="65000"/>
                    </a:srgbClr>
                  </a:outerShdw>
                </a:effectLst>
              </a:rPr>
              <a:t>Y2K</a:t>
            </a:r>
            <a:endParaRPr lang="en-US" sz="8000" b="1" cap="none"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766699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1799516"/>
            <a:ext cx="6546273" cy="5058484"/>
          </a:xfrm>
          <a:prstGeom prst="rect">
            <a:avLst/>
          </a:prstGeom>
        </p:spPr>
      </p:pic>
      <p:graphicFrame>
        <p:nvGraphicFramePr>
          <p:cNvPr id="5" name="Table 4"/>
          <p:cNvGraphicFramePr>
            <a:graphicFrameLocks noGrp="1"/>
          </p:cNvGraphicFramePr>
          <p:nvPr>
            <p:extLst>
              <p:ext uri="{D42A27DB-BD31-4B8C-83A1-F6EECF244321}">
                <p14:modId xmlns="" xmlns:p14="http://schemas.microsoft.com/office/powerpoint/2010/main" val="418117502"/>
              </p:ext>
            </p:extLst>
          </p:nvPr>
        </p:nvGraphicFramePr>
        <p:xfrm>
          <a:off x="6827158" y="1813560"/>
          <a:ext cx="5364842" cy="4815840"/>
        </p:xfrm>
        <a:graphic>
          <a:graphicData uri="http://schemas.openxmlformats.org/drawingml/2006/table">
            <a:tbl>
              <a:tblPr firstRow="1" bandRow="1">
                <a:tableStyleId>{5C22544A-7EE6-4342-B048-85BDC9FD1C3A}</a:tableStyleId>
              </a:tblPr>
              <a:tblGrid>
                <a:gridCol w="1927916"/>
                <a:gridCol w="3436926"/>
              </a:tblGrid>
              <a:tr h="370840">
                <a:tc>
                  <a:txBody>
                    <a:bodyPr/>
                    <a:lstStyle/>
                    <a:p>
                      <a:r>
                        <a:rPr lang="en-US" dirty="0" smtClean="0"/>
                        <a:t>County</a:t>
                      </a:r>
                      <a:r>
                        <a:rPr lang="en-US" baseline="0" dirty="0" smtClean="0"/>
                        <a:t> </a:t>
                      </a:r>
                      <a:endParaRPr lang="en-US" dirty="0"/>
                    </a:p>
                  </a:txBody>
                  <a:tcPr/>
                </a:tc>
                <a:tc>
                  <a:txBody>
                    <a:bodyPr/>
                    <a:lstStyle/>
                    <a:p>
                      <a:r>
                        <a:rPr lang="en-US" dirty="0" smtClean="0"/>
                        <a:t>City</a:t>
                      </a:r>
                      <a:endParaRPr lang="en-US" dirty="0"/>
                    </a:p>
                  </a:txBody>
                  <a:tcPr/>
                </a:tc>
              </a:tr>
              <a:tr h="370840">
                <a:tc>
                  <a:txBody>
                    <a:bodyPr/>
                    <a:lstStyle/>
                    <a:p>
                      <a:r>
                        <a:rPr lang="en-US" dirty="0" smtClean="0"/>
                        <a:t>Cuyahoga</a:t>
                      </a:r>
                      <a:endParaRPr lang="en-US" dirty="0"/>
                    </a:p>
                  </a:txBody>
                  <a:tcPr/>
                </a:tc>
                <a:tc>
                  <a:txBody>
                    <a:bodyPr/>
                    <a:lstStyle/>
                    <a:p>
                      <a:r>
                        <a:rPr lang="en-US" dirty="0" smtClean="0"/>
                        <a:t>Bedford</a:t>
                      </a:r>
                      <a:endParaRPr lang="en-US" dirty="0"/>
                    </a:p>
                  </a:txBody>
                  <a:tcPr/>
                </a:tc>
              </a:tr>
              <a:tr h="370840">
                <a:tc>
                  <a:txBody>
                    <a:bodyPr/>
                    <a:lstStyle/>
                    <a:p>
                      <a:r>
                        <a:rPr lang="en-US" dirty="0" smtClean="0"/>
                        <a:t>Cuyahoga</a:t>
                      </a:r>
                      <a:endParaRPr lang="en-US" dirty="0"/>
                    </a:p>
                  </a:txBody>
                  <a:tcPr/>
                </a:tc>
                <a:tc>
                  <a:txBody>
                    <a:bodyPr/>
                    <a:lstStyle/>
                    <a:p>
                      <a:r>
                        <a:rPr lang="en-US" dirty="0" smtClean="0"/>
                        <a:t>Berea</a:t>
                      </a:r>
                      <a:endParaRPr lang="en-US" dirty="0"/>
                    </a:p>
                  </a:txBody>
                  <a:tcPr/>
                </a:tc>
              </a:tr>
              <a:tr h="370840">
                <a:tc>
                  <a:txBody>
                    <a:bodyPr/>
                    <a:lstStyle/>
                    <a:p>
                      <a:r>
                        <a:rPr lang="en-US" dirty="0" smtClean="0"/>
                        <a:t>Cuyahoga</a:t>
                      </a:r>
                      <a:endParaRPr lang="en-US" dirty="0"/>
                    </a:p>
                  </a:txBody>
                  <a:tcPr/>
                </a:tc>
                <a:tc>
                  <a:txBody>
                    <a:bodyPr/>
                    <a:lstStyle/>
                    <a:p>
                      <a:r>
                        <a:rPr lang="en-US" dirty="0" smtClean="0"/>
                        <a:t>Brecksville Reservation</a:t>
                      </a:r>
                      <a:endParaRPr lang="en-US" dirty="0"/>
                    </a:p>
                  </a:txBody>
                  <a:tcPr/>
                </a:tc>
              </a:tr>
              <a:tr h="370840">
                <a:tc>
                  <a:txBody>
                    <a:bodyPr/>
                    <a:lstStyle/>
                    <a:p>
                      <a:r>
                        <a:rPr lang="en-US" dirty="0" smtClean="0"/>
                        <a:t>Cuyahoga</a:t>
                      </a:r>
                      <a:endParaRPr lang="en-US" dirty="0"/>
                    </a:p>
                  </a:txBody>
                  <a:tcPr/>
                </a:tc>
                <a:tc>
                  <a:txBody>
                    <a:bodyPr/>
                    <a:lstStyle/>
                    <a:p>
                      <a:r>
                        <a:rPr lang="en-US" dirty="0" smtClean="0"/>
                        <a:t>Brecksville</a:t>
                      </a:r>
                      <a:endParaRPr lang="en-US" dirty="0"/>
                    </a:p>
                  </a:txBody>
                  <a:tcPr/>
                </a:tc>
              </a:tr>
              <a:tr h="370840">
                <a:tc>
                  <a:txBody>
                    <a:bodyPr/>
                    <a:lstStyle/>
                    <a:p>
                      <a:r>
                        <a:rPr lang="en-US" dirty="0" smtClean="0"/>
                        <a:t>Cuyahoga</a:t>
                      </a:r>
                      <a:endParaRPr lang="en-US" dirty="0"/>
                    </a:p>
                  </a:txBody>
                  <a:tcPr/>
                </a:tc>
                <a:tc>
                  <a:txBody>
                    <a:bodyPr/>
                    <a:lstStyle/>
                    <a:p>
                      <a:r>
                        <a:rPr lang="en-US" dirty="0" smtClean="0"/>
                        <a:t>Garfield Heights</a:t>
                      </a:r>
                      <a:endParaRPr lang="en-US" dirty="0"/>
                    </a:p>
                  </a:txBody>
                  <a:tcPr/>
                </a:tc>
              </a:tr>
              <a:tr h="205971">
                <a:tc>
                  <a:txBody>
                    <a:bodyPr/>
                    <a:lstStyle/>
                    <a:p>
                      <a:r>
                        <a:rPr lang="en-US" dirty="0" smtClean="0"/>
                        <a:t>Cuyahoga</a:t>
                      </a:r>
                      <a:endParaRPr lang="en-US" dirty="0"/>
                    </a:p>
                  </a:txBody>
                  <a:tcPr/>
                </a:tc>
                <a:tc>
                  <a:txBody>
                    <a:bodyPr/>
                    <a:lstStyle/>
                    <a:p>
                      <a:r>
                        <a:rPr lang="en-US" dirty="0" smtClean="0"/>
                        <a:t>North Royalton</a:t>
                      </a:r>
                      <a:endParaRPr lang="en-US" dirty="0"/>
                    </a:p>
                  </a:txBody>
                  <a:tcPr/>
                </a:tc>
              </a:tr>
              <a:tr h="370840">
                <a:tc>
                  <a:txBody>
                    <a:bodyPr/>
                    <a:lstStyle/>
                    <a:p>
                      <a:r>
                        <a:rPr lang="en-US" dirty="0" smtClean="0"/>
                        <a:t>Cuyahoga</a:t>
                      </a:r>
                      <a:endParaRPr lang="en-US" dirty="0"/>
                    </a:p>
                  </a:txBody>
                  <a:tcPr/>
                </a:tc>
                <a:tc>
                  <a:txBody>
                    <a:bodyPr/>
                    <a:lstStyle/>
                    <a:p>
                      <a:r>
                        <a:rPr lang="en-US" dirty="0" smtClean="0"/>
                        <a:t>Olmstead Falls</a:t>
                      </a:r>
                      <a:endParaRPr lang="en-US" dirty="0"/>
                    </a:p>
                  </a:txBody>
                  <a:tcPr/>
                </a:tc>
              </a:tr>
              <a:tr h="370840">
                <a:tc>
                  <a:txBody>
                    <a:bodyPr/>
                    <a:lstStyle/>
                    <a:p>
                      <a:r>
                        <a:rPr lang="en-US" dirty="0" smtClean="0"/>
                        <a:t>Cuyahoga</a:t>
                      </a:r>
                      <a:endParaRPr lang="en-US" dirty="0"/>
                    </a:p>
                  </a:txBody>
                  <a:tcPr/>
                </a:tc>
                <a:tc>
                  <a:txBody>
                    <a:bodyPr/>
                    <a:lstStyle/>
                    <a:p>
                      <a:r>
                        <a:rPr lang="en-US" dirty="0" smtClean="0"/>
                        <a:t>Parma</a:t>
                      </a:r>
                      <a:endParaRPr lang="en-US" dirty="0"/>
                    </a:p>
                  </a:txBody>
                  <a:tcPr/>
                </a:tc>
              </a:tr>
              <a:tr h="370840">
                <a:tc>
                  <a:txBody>
                    <a:bodyPr/>
                    <a:lstStyle/>
                    <a:p>
                      <a:r>
                        <a:rPr lang="en-US" dirty="0" smtClean="0"/>
                        <a:t>Cuyahoga</a:t>
                      </a:r>
                      <a:endParaRPr lang="en-US" dirty="0"/>
                    </a:p>
                  </a:txBody>
                  <a:tcPr/>
                </a:tc>
                <a:tc>
                  <a:txBody>
                    <a:bodyPr/>
                    <a:lstStyle/>
                    <a:p>
                      <a:r>
                        <a:rPr lang="en-US" dirty="0" smtClean="0"/>
                        <a:t>Peninsula</a:t>
                      </a:r>
                      <a:endParaRPr lang="en-US" dirty="0"/>
                    </a:p>
                  </a:txBody>
                  <a:tcPr/>
                </a:tc>
              </a:tr>
              <a:tr h="370840">
                <a:tc>
                  <a:txBody>
                    <a:bodyPr/>
                    <a:lstStyle/>
                    <a:p>
                      <a:r>
                        <a:rPr lang="en-US" dirty="0" smtClean="0"/>
                        <a:t>Cuyahoga</a:t>
                      </a:r>
                      <a:endParaRPr lang="en-US" dirty="0"/>
                    </a:p>
                  </a:txBody>
                  <a:tcPr/>
                </a:tc>
                <a:tc>
                  <a:txBody>
                    <a:bodyPr/>
                    <a:lstStyle/>
                    <a:p>
                      <a:r>
                        <a:rPr lang="en-US" dirty="0" smtClean="0"/>
                        <a:t>Solon</a:t>
                      </a:r>
                      <a:endParaRPr lang="en-US" dirty="0"/>
                    </a:p>
                  </a:txBody>
                  <a:tcPr/>
                </a:tc>
              </a:tr>
              <a:tr h="370840">
                <a:tc>
                  <a:txBody>
                    <a:bodyPr/>
                    <a:lstStyle/>
                    <a:p>
                      <a:r>
                        <a:rPr lang="en-US" dirty="0" smtClean="0"/>
                        <a:t>Cuyahoga</a:t>
                      </a:r>
                      <a:endParaRPr lang="en-US" dirty="0"/>
                    </a:p>
                  </a:txBody>
                  <a:tcPr/>
                </a:tc>
                <a:tc>
                  <a:txBody>
                    <a:bodyPr/>
                    <a:lstStyle/>
                    <a:p>
                      <a:r>
                        <a:rPr lang="en-US" dirty="0" smtClean="0"/>
                        <a:t>Strongsville</a:t>
                      </a:r>
                      <a:endParaRPr lang="en-US" dirty="0"/>
                    </a:p>
                  </a:txBody>
                  <a:tcPr/>
                </a:tc>
              </a:tr>
              <a:tr h="370840">
                <a:tc>
                  <a:txBody>
                    <a:bodyPr/>
                    <a:lstStyle/>
                    <a:p>
                      <a:r>
                        <a:rPr lang="en-US" dirty="0" smtClean="0"/>
                        <a:t>Cuyahoga</a:t>
                      </a:r>
                      <a:endParaRPr lang="en-US" dirty="0"/>
                    </a:p>
                  </a:txBody>
                  <a:tcPr/>
                </a:tc>
                <a:tc>
                  <a:txBody>
                    <a:bodyPr/>
                    <a:lstStyle/>
                    <a:p>
                      <a:r>
                        <a:rPr lang="en-US" dirty="0" smtClean="0"/>
                        <a:t>Strongsville Wildlife Refuge</a:t>
                      </a:r>
                      <a:endParaRPr lang="en-US" dirty="0"/>
                    </a:p>
                  </a:txBody>
                  <a:tcPr/>
                </a:tc>
              </a:tr>
            </a:tbl>
          </a:graphicData>
        </a:graphic>
      </p:graphicFrame>
      <p:sp>
        <p:nvSpPr>
          <p:cNvPr id="6" name="TextBox 5"/>
          <p:cNvSpPr txBox="1"/>
          <p:nvPr/>
        </p:nvSpPr>
        <p:spPr>
          <a:xfrm>
            <a:off x="381838" y="979214"/>
            <a:ext cx="11424976" cy="461665"/>
          </a:xfrm>
          <a:prstGeom prst="rect">
            <a:avLst/>
          </a:prstGeom>
          <a:noFill/>
        </p:spPr>
        <p:txBody>
          <a:bodyPr wrap="square" rtlCol="0">
            <a:spAutoFit/>
          </a:bodyPr>
          <a:lstStyle/>
          <a:p>
            <a:r>
              <a:rPr lang="en-US" sz="2400" dirty="0" smtClean="0"/>
              <a:t>Recorded if two (2) “swarms” present and five (5) additional reports</a:t>
            </a:r>
            <a:endParaRPr lang="en-US" sz="2400" dirty="0"/>
          </a:p>
        </p:txBody>
      </p:sp>
      <p:sp>
        <p:nvSpPr>
          <p:cNvPr id="7" name="TextBox 6"/>
          <p:cNvSpPr txBox="1"/>
          <p:nvPr/>
        </p:nvSpPr>
        <p:spPr>
          <a:xfrm>
            <a:off x="276571" y="317081"/>
            <a:ext cx="9822022" cy="461665"/>
          </a:xfrm>
          <a:prstGeom prst="rect">
            <a:avLst/>
          </a:prstGeom>
          <a:noFill/>
        </p:spPr>
        <p:txBody>
          <a:bodyPr wrap="square" rtlCol="0">
            <a:spAutoFit/>
          </a:bodyPr>
          <a:lstStyle/>
          <a:p>
            <a:r>
              <a:rPr lang="en-US" sz="2400" dirty="0" smtClean="0"/>
              <a:t>Counties and locations of the 1999 emergence of the periodical cicadas</a:t>
            </a:r>
            <a:endParaRPr lang="en-US" sz="2400" dirty="0"/>
          </a:p>
        </p:txBody>
      </p:sp>
      <p:sp>
        <p:nvSpPr>
          <p:cNvPr id="8" name="TextBox 7"/>
          <p:cNvSpPr txBox="1"/>
          <p:nvPr/>
        </p:nvSpPr>
        <p:spPr>
          <a:xfrm>
            <a:off x="10605434" y="6581001"/>
            <a:ext cx="1586566" cy="276999"/>
          </a:xfrm>
          <a:prstGeom prst="rect">
            <a:avLst/>
          </a:prstGeom>
          <a:noFill/>
        </p:spPr>
        <p:txBody>
          <a:bodyPr wrap="square" rtlCol="0">
            <a:spAutoFit/>
          </a:bodyPr>
          <a:lstStyle/>
          <a:p>
            <a:pPr algn="r"/>
            <a:r>
              <a:rPr lang="en-US" sz="1200" dirty="0" err="1" smtClean="0">
                <a:solidFill>
                  <a:schemeClr val="bg1"/>
                </a:solidFill>
              </a:rPr>
              <a:t>Kritsky</a:t>
            </a:r>
            <a:r>
              <a:rPr lang="en-US" sz="1200" dirty="0" smtClean="0">
                <a:solidFill>
                  <a:schemeClr val="bg1"/>
                </a:solidFill>
              </a:rPr>
              <a:t>, 1999</a:t>
            </a:r>
            <a:endParaRPr lang="en-US" sz="1200" dirty="0">
              <a:solidFill>
                <a:schemeClr val="bg1"/>
              </a:solidFill>
            </a:endParaRPr>
          </a:p>
        </p:txBody>
      </p:sp>
    </p:spTree>
    <p:extLst>
      <p:ext uri="{BB962C8B-B14F-4D97-AF65-F5344CB8AC3E}">
        <p14:creationId xmlns="" xmlns:p14="http://schemas.microsoft.com/office/powerpoint/2010/main" val="22101254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418117502"/>
              </p:ext>
            </p:extLst>
          </p:nvPr>
        </p:nvGraphicFramePr>
        <p:xfrm>
          <a:off x="0" y="2877345"/>
          <a:ext cx="5364842" cy="3337560"/>
        </p:xfrm>
        <a:graphic>
          <a:graphicData uri="http://schemas.openxmlformats.org/drawingml/2006/table">
            <a:tbl>
              <a:tblPr firstRow="1" bandRow="1">
                <a:tableStyleId>{5C22544A-7EE6-4342-B048-85BDC9FD1C3A}</a:tableStyleId>
              </a:tblPr>
              <a:tblGrid>
                <a:gridCol w="1927916"/>
                <a:gridCol w="3436926"/>
              </a:tblGrid>
              <a:tr h="370840">
                <a:tc>
                  <a:txBody>
                    <a:bodyPr/>
                    <a:lstStyle/>
                    <a:p>
                      <a:r>
                        <a:rPr lang="en-US" dirty="0" smtClean="0"/>
                        <a:t>County</a:t>
                      </a:r>
                      <a:r>
                        <a:rPr lang="en-US" baseline="0" dirty="0" smtClean="0"/>
                        <a:t> </a:t>
                      </a:r>
                      <a:endParaRPr lang="en-US" dirty="0"/>
                    </a:p>
                  </a:txBody>
                  <a:tcPr/>
                </a:tc>
                <a:tc>
                  <a:txBody>
                    <a:bodyPr/>
                    <a:lstStyle/>
                    <a:p>
                      <a:r>
                        <a:rPr lang="en-US" dirty="0" smtClean="0"/>
                        <a:t>City</a:t>
                      </a:r>
                      <a:endParaRPr lang="en-US" dirty="0"/>
                    </a:p>
                  </a:txBody>
                  <a:tcPr/>
                </a:tc>
              </a:tr>
              <a:tr h="370840">
                <a:tc>
                  <a:txBody>
                    <a:bodyPr/>
                    <a:lstStyle/>
                    <a:p>
                      <a:r>
                        <a:rPr lang="en-US" dirty="0" smtClean="0"/>
                        <a:t>Medina</a:t>
                      </a:r>
                      <a:endParaRPr lang="en-US" dirty="0"/>
                    </a:p>
                  </a:txBody>
                  <a:tcPr/>
                </a:tc>
                <a:tc>
                  <a:txBody>
                    <a:bodyPr/>
                    <a:lstStyle/>
                    <a:p>
                      <a:r>
                        <a:rPr lang="en-US" dirty="0" smtClean="0"/>
                        <a:t>Chatham</a:t>
                      </a:r>
                      <a:endParaRPr lang="en-US" dirty="0"/>
                    </a:p>
                  </a:txBody>
                  <a:tcPr/>
                </a:tc>
              </a:tr>
              <a:tr h="370840">
                <a:tc>
                  <a:txBody>
                    <a:bodyPr/>
                    <a:lstStyle/>
                    <a:p>
                      <a:r>
                        <a:rPr lang="en-US" dirty="0" smtClean="0"/>
                        <a:t>Medina</a:t>
                      </a:r>
                      <a:endParaRPr lang="en-US" dirty="0"/>
                    </a:p>
                  </a:txBody>
                  <a:tcPr/>
                </a:tc>
                <a:tc>
                  <a:txBody>
                    <a:bodyPr/>
                    <a:lstStyle/>
                    <a:p>
                      <a:r>
                        <a:rPr lang="en-US" dirty="0" smtClean="0"/>
                        <a:t>Hinckley</a:t>
                      </a:r>
                      <a:endParaRPr lang="en-US" dirty="0"/>
                    </a:p>
                  </a:txBody>
                  <a:tcPr/>
                </a:tc>
              </a:tr>
              <a:tr h="370840">
                <a:tc>
                  <a:txBody>
                    <a:bodyPr/>
                    <a:lstStyle/>
                    <a:p>
                      <a:r>
                        <a:rPr lang="en-US" dirty="0" smtClean="0"/>
                        <a:t>Medina</a:t>
                      </a:r>
                      <a:endParaRPr lang="en-US" dirty="0"/>
                    </a:p>
                  </a:txBody>
                  <a:tcPr/>
                </a:tc>
                <a:tc>
                  <a:txBody>
                    <a:bodyPr/>
                    <a:lstStyle/>
                    <a:p>
                      <a:r>
                        <a:rPr lang="en-US" dirty="0" smtClean="0"/>
                        <a:t>Mallet Creek</a:t>
                      </a:r>
                      <a:endParaRPr lang="en-US" dirty="0"/>
                    </a:p>
                  </a:txBody>
                  <a:tcPr/>
                </a:tc>
              </a:tr>
              <a:tr h="370840">
                <a:tc>
                  <a:txBody>
                    <a:bodyPr/>
                    <a:lstStyle/>
                    <a:p>
                      <a:r>
                        <a:rPr lang="en-US" smtClean="0"/>
                        <a:t>Medina</a:t>
                      </a:r>
                      <a:endParaRPr lang="en-US" dirty="0"/>
                    </a:p>
                  </a:txBody>
                  <a:tcPr/>
                </a:tc>
                <a:tc>
                  <a:txBody>
                    <a:bodyPr/>
                    <a:lstStyle/>
                    <a:p>
                      <a:r>
                        <a:rPr lang="en-US" dirty="0" smtClean="0"/>
                        <a:t>Medina</a:t>
                      </a:r>
                      <a:endParaRPr lang="en-US" dirty="0"/>
                    </a:p>
                  </a:txBody>
                  <a:tcPr/>
                </a:tc>
              </a:tr>
              <a:tr h="370840">
                <a:tc>
                  <a:txBody>
                    <a:bodyPr/>
                    <a:lstStyle/>
                    <a:p>
                      <a:r>
                        <a:rPr lang="en-US" dirty="0" smtClean="0"/>
                        <a:t>Medina</a:t>
                      </a:r>
                      <a:endParaRPr lang="en-US" dirty="0"/>
                    </a:p>
                  </a:txBody>
                  <a:tcPr/>
                </a:tc>
                <a:tc>
                  <a:txBody>
                    <a:bodyPr/>
                    <a:lstStyle/>
                    <a:p>
                      <a:r>
                        <a:rPr lang="en-US" dirty="0" smtClean="0"/>
                        <a:t>Medina Twp.</a:t>
                      </a:r>
                      <a:endParaRPr lang="en-US" dirty="0"/>
                    </a:p>
                  </a:txBody>
                  <a:tcPr/>
                </a:tc>
              </a:tr>
              <a:tr h="370840">
                <a:tc>
                  <a:txBody>
                    <a:bodyPr/>
                    <a:lstStyle/>
                    <a:p>
                      <a:r>
                        <a:rPr lang="en-US" dirty="0" smtClean="0"/>
                        <a:t>Medina</a:t>
                      </a:r>
                      <a:endParaRPr lang="en-US" dirty="0"/>
                    </a:p>
                  </a:txBody>
                  <a:tcPr/>
                </a:tc>
                <a:tc>
                  <a:txBody>
                    <a:bodyPr/>
                    <a:lstStyle/>
                    <a:p>
                      <a:r>
                        <a:rPr lang="en-US" dirty="0" smtClean="0"/>
                        <a:t>Spencer</a:t>
                      </a:r>
                      <a:endParaRPr lang="en-US" dirty="0"/>
                    </a:p>
                  </a:txBody>
                  <a:tcPr/>
                </a:tc>
              </a:tr>
              <a:tr h="370840">
                <a:tc>
                  <a:txBody>
                    <a:bodyPr/>
                    <a:lstStyle/>
                    <a:p>
                      <a:r>
                        <a:rPr lang="en-US" dirty="0" smtClean="0"/>
                        <a:t>Medina</a:t>
                      </a:r>
                      <a:endParaRPr lang="en-US" dirty="0"/>
                    </a:p>
                  </a:txBody>
                  <a:tcPr/>
                </a:tc>
                <a:tc>
                  <a:txBody>
                    <a:bodyPr/>
                    <a:lstStyle/>
                    <a:p>
                      <a:r>
                        <a:rPr lang="en-US" dirty="0" smtClean="0"/>
                        <a:t>Valley City</a:t>
                      </a:r>
                      <a:endParaRPr lang="en-US" dirty="0"/>
                    </a:p>
                  </a:txBody>
                  <a:tcPr/>
                </a:tc>
              </a:tr>
              <a:tr h="370840">
                <a:tc>
                  <a:txBody>
                    <a:bodyPr/>
                    <a:lstStyle/>
                    <a:p>
                      <a:r>
                        <a:rPr lang="en-US" dirty="0" smtClean="0"/>
                        <a:t>Medina</a:t>
                      </a:r>
                      <a:endParaRPr lang="en-US" dirty="0"/>
                    </a:p>
                  </a:txBody>
                  <a:tcPr/>
                </a:tc>
                <a:tc>
                  <a:txBody>
                    <a:bodyPr/>
                    <a:lstStyle/>
                    <a:p>
                      <a:r>
                        <a:rPr lang="en-US" dirty="0" smtClean="0"/>
                        <a:t>Westfield</a:t>
                      </a:r>
                      <a:endParaRPr lang="en-US" dirty="0"/>
                    </a:p>
                  </a:txBody>
                  <a:tcPr/>
                </a:tc>
              </a:tr>
            </a:tbl>
          </a:graphicData>
        </a:graphic>
      </p:graphicFrame>
      <p:sp>
        <p:nvSpPr>
          <p:cNvPr id="5" name="TextBox 4"/>
          <p:cNvSpPr txBox="1"/>
          <p:nvPr/>
        </p:nvSpPr>
        <p:spPr>
          <a:xfrm>
            <a:off x="0" y="6279550"/>
            <a:ext cx="1586566" cy="276999"/>
          </a:xfrm>
          <a:prstGeom prst="rect">
            <a:avLst/>
          </a:prstGeom>
          <a:noFill/>
        </p:spPr>
        <p:txBody>
          <a:bodyPr wrap="square" rtlCol="0">
            <a:spAutoFit/>
          </a:bodyPr>
          <a:lstStyle/>
          <a:p>
            <a:r>
              <a:rPr lang="en-US" sz="1200" dirty="0" err="1" smtClean="0">
                <a:solidFill>
                  <a:schemeClr val="bg1"/>
                </a:solidFill>
              </a:rPr>
              <a:t>Kritsky</a:t>
            </a:r>
            <a:r>
              <a:rPr lang="en-US" sz="1200" dirty="0" smtClean="0">
                <a:solidFill>
                  <a:schemeClr val="bg1"/>
                </a:solidFill>
              </a:rPr>
              <a:t>, 1999</a:t>
            </a:r>
            <a:endParaRPr lang="en-US" sz="1200" dirty="0">
              <a:solidFill>
                <a:schemeClr val="bg1"/>
              </a:solidFill>
            </a:endParaRPr>
          </a:p>
        </p:txBody>
      </p:sp>
      <p:pic>
        <p:nvPicPr>
          <p:cNvPr id="8" name="Picture 2"/>
          <p:cNvPicPr>
            <a:picLocks noChangeAspect="1" noChangeArrowheads="1"/>
          </p:cNvPicPr>
          <p:nvPr/>
        </p:nvPicPr>
        <p:blipFill>
          <a:blip r:embed="rId3" cstate="print"/>
          <a:srcRect l="22335" t="11428" r="22610" b="12821"/>
          <a:stretch>
            <a:fillRect/>
          </a:stretch>
        </p:blipFill>
        <p:spPr bwMode="auto">
          <a:xfrm>
            <a:off x="5343378" y="934497"/>
            <a:ext cx="6848622" cy="5300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549919" y="6858000"/>
            <a:ext cx="2359741" cy="369332"/>
          </a:xfrm>
          <a:prstGeom prst="rect">
            <a:avLst/>
          </a:prstGeom>
          <a:noFill/>
        </p:spPr>
        <p:txBody>
          <a:bodyPr wrap="square" rtlCol="0">
            <a:spAutoFit/>
          </a:bodyPr>
          <a:lstStyle/>
          <a:p>
            <a:r>
              <a:rPr lang="en-US" dirty="0" smtClean="0"/>
              <a:t>Radio Lab</a:t>
            </a:r>
            <a:endParaRPr lang="en-US" dirty="0"/>
          </a:p>
        </p:txBody>
      </p:sp>
      <p:sp>
        <p:nvSpPr>
          <p:cNvPr id="5" name="TextBox 4"/>
          <p:cNvSpPr txBox="1"/>
          <p:nvPr/>
        </p:nvSpPr>
        <p:spPr>
          <a:xfrm>
            <a:off x="-3232177" y="-2019160"/>
            <a:ext cx="2516956" cy="369332"/>
          </a:xfrm>
          <a:prstGeom prst="rect">
            <a:avLst/>
          </a:prstGeom>
          <a:noFill/>
        </p:spPr>
        <p:txBody>
          <a:bodyPr wrap="square" rtlCol="0">
            <a:spAutoFit/>
          </a:bodyPr>
          <a:lstStyle/>
          <a:p>
            <a:r>
              <a:rPr lang="en-US" dirty="0" smtClean="0"/>
              <a:t>They are coming!</a:t>
            </a:r>
            <a:endParaRPr lang="en-US" dirty="0"/>
          </a:p>
        </p:txBody>
      </p:sp>
      <p:pic>
        <p:nvPicPr>
          <p:cNvPr id="6" name="Picture 5"/>
          <p:cNvPicPr>
            <a:picLocks noChangeAspect="1"/>
          </p:cNvPicPr>
          <p:nvPr/>
        </p:nvPicPr>
        <p:blipFill>
          <a:blip r:embed="rId3" cstate="print"/>
          <a:stretch>
            <a:fillRect/>
          </a:stretch>
        </p:blipFill>
        <p:spPr>
          <a:xfrm rot="16200000">
            <a:off x="6022098" y="1575198"/>
            <a:ext cx="5835140" cy="3685351"/>
          </a:xfrm>
          <a:prstGeom prst="rect">
            <a:avLst/>
          </a:prstGeom>
          <a:ln>
            <a:noFill/>
          </a:ln>
          <a:effectLst>
            <a:softEdge rad="112500"/>
          </a:effectLst>
        </p:spPr>
      </p:pic>
      <p:pic>
        <p:nvPicPr>
          <p:cNvPr id="7" name="Picture 6"/>
          <p:cNvPicPr>
            <a:picLocks noChangeAspect="1"/>
          </p:cNvPicPr>
          <p:nvPr/>
        </p:nvPicPr>
        <p:blipFill>
          <a:blip r:embed="rId4" cstate="print"/>
          <a:stretch>
            <a:fillRect/>
          </a:stretch>
        </p:blipFill>
        <p:spPr>
          <a:xfrm>
            <a:off x="519334" y="452797"/>
            <a:ext cx="4681049" cy="3121675"/>
          </a:xfrm>
          <a:prstGeom prst="rect">
            <a:avLst/>
          </a:prstGeom>
          <a:ln>
            <a:noFill/>
          </a:ln>
          <a:effectLst>
            <a:softEdge rad="112500"/>
          </a:effectLst>
        </p:spPr>
      </p:pic>
      <p:sp>
        <p:nvSpPr>
          <p:cNvPr id="9" name="TextBox 8"/>
          <p:cNvSpPr txBox="1"/>
          <p:nvPr/>
        </p:nvSpPr>
        <p:spPr>
          <a:xfrm>
            <a:off x="621214" y="4956465"/>
            <a:ext cx="3288078" cy="1077218"/>
          </a:xfrm>
          <a:prstGeom prst="rect">
            <a:avLst/>
          </a:prstGeom>
          <a:noFill/>
        </p:spPr>
        <p:txBody>
          <a:bodyPr wrap="square" rtlCol="0">
            <a:spAutoFit/>
          </a:bodyPr>
          <a:lstStyle/>
          <a:p>
            <a:r>
              <a:rPr lang="en-US" sz="3200" dirty="0" smtClean="0"/>
              <a:t>Late-May thru </a:t>
            </a:r>
          </a:p>
          <a:p>
            <a:r>
              <a:rPr lang="en-US" sz="3200" dirty="0" smtClean="0"/>
              <a:t>Late June 2016!</a:t>
            </a:r>
            <a:endParaRPr lang="en-US" sz="3200" dirty="0"/>
          </a:p>
        </p:txBody>
      </p:sp>
      <p:sp>
        <p:nvSpPr>
          <p:cNvPr id="10" name="TextBox 9"/>
          <p:cNvSpPr txBox="1"/>
          <p:nvPr/>
        </p:nvSpPr>
        <p:spPr>
          <a:xfrm>
            <a:off x="586345" y="3848661"/>
            <a:ext cx="5710545" cy="861774"/>
          </a:xfrm>
          <a:prstGeom prst="rect">
            <a:avLst/>
          </a:prstGeom>
          <a:noFill/>
        </p:spPr>
        <p:txBody>
          <a:bodyPr wrap="square" rtlCol="0">
            <a:spAutoFit/>
          </a:bodyPr>
          <a:lstStyle/>
          <a:p>
            <a:r>
              <a:rPr lang="en-US" sz="5000" b="1" dirty="0" smtClean="0"/>
              <a:t>They are coming!!</a:t>
            </a:r>
            <a:endParaRPr lang="en-US" sz="5000" b="1" dirty="0"/>
          </a:p>
        </p:txBody>
      </p:sp>
    </p:spTree>
    <p:extLst>
      <p:ext uri="{BB962C8B-B14F-4D97-AF65-F5344CB8AC3E}">
        <p14:creationId xmlns="" xmlns:p14="http://schemas.microsoft.com/office/powerpoint/2010/main" val="64040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479" y="209985"/>
            <a:ext cx="4098471" cy="1200329"/>
          </a:xfrm>
          <a:prstGeom prst="rect">
            <a:avLst/>
          </a:prstGeom>
          <a:noFill/>
        </p:spPr>
        <p:txBody>
          <a:bodyPr wrap="square" rtlCol="0">
            <a:spAutoFit/>
          </a:bodyPr>
          <a:lstStyle/>
          <a:p>
            <a:pPr algn="ctr"/>
            <a:r>
              <a:rPr lang="en-US" sz="7200" b="1" dirty="0" smtClean="0"/>
              <a:t>Itinerary </a:t>
            </a:r>
            <a:endParaRPr lang="en-US" sz="7200" b="1" dirty="0"/>
          </a:p>
        </p:txBody>
      </p:sp>
      <p:sp>
        <p:nvSpPr>
          <p:cNvPr id="3" name="TextBox 2"/>
          <p:cNvSpPr txBox="1"/>
          <p:nvPr/>
        </p:nvSpPr>
        <p:spPr>
          <a:xfrm>
            <a:off x="1883723" y="1594262"/>
            <a:ext cx="8033657" cy="4154984"/>
          </a:xfrm>
          <a:prstGeom prst="rect">
            <a:avLst/>
          </a:prstGeom>
          <a:noFill/>
        </p:spPr>
        <p:txBody>
          <a:bodyPr wrap="square" rtlCol="0">
            <a:spAutoFit/>
          </a:bodyPr>
          <a:lstStyle/>
          <a:p>
            <a:pPr marL="400050" indent="-400050">
              <a:buAutoNum type="romanUcPeriod"/>
            </a:pPr>
            <a:r>
              <a:rPr lang="en-US" sz="4400" dirty="0" smtClean="0"/>
              <a:t>Classification</a:t>
            </a:r>
          </a:p>
          <a:p>
            <a:pPr marL="400050" indent="-400050">
              <a:buAutoNum type="romanUcPeriod"/>
            </a:pPr>
            <a:r>
              <a:rPr lang="en-US" sz="4400" dirty="0" smtClean="0"/>
              <a:t> Life history</a:t>
            </a:r>
          </a:p>
          <a:p>
            <a:pPr marL="400050" indent="-400050">
              <a:buAutoNum type="romanUcPeriod"/>
            </a:pPr>
            <a:r>
              <a:rPr lang="en-US" sz="4400" dirty="0" smtClean="0"/>
              <a:t> Interactions</a:t>
            </a:r>
          </a:p>
          <a:p>
            <a:pPr marL="400050" indent="-400050">
              <a:buAutoNum type="romanUcPeriod"/>
            </a:pPr>
            <a:r>
              <a:rPr lang="en-US" sz="4400" dirty="0" smtClean="0"/>
              <a:t> Distribution </a:t>
            </a:r>
          </a:p>
          <a:p>
            <a:pPr marL="400050" indent="-400050">
              <a:buAutoNum type="romanUcPeriod"/>
            </a:pPr>
            <a:r>
              <a:rPr lang="en-US" sz="4400" dirty="0" smtClean="0"/>
              <a:t> Species identification</a:t>
            </a:r>
          </a:p>
          <a:p>
            <a:pPr marL="400050" indent="-400050">
              <a:buAutoNum type="romanUcPeriod"/>
            </a:pPr>
            <a:r>
              <a:rPr lang="en-US" sz="4400" dirty="0" smtClean="0"/>
              <a:t> Citizen Science</a:t>
            </a:r>
          </a:p>
        </p:txBody>
      </p:sp>
    </p:spTree>
    <p:extLst>
      <p:ext uri="{BB962C8B-B14F-4D97-AF65-F5344CB8AC3E}">
        <p14:creationId xmlns="" xmlns:p14="http://schemas.microsoft.com/office/powerpoint/2010/main" val="94114730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en-US" sz="2400" b="0" i="0" u="none" strike="noStrike" cap="none" normalizeH="0" baseline="0" smtClean="0">
            <a:ln>
              <a:noFill/>
            </a:ln>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kumimoji="0" lang="en-GB" altLang="en-US" sz="2400" b="0" i="0" u="none" strike="noStrike" cap="none" normalizeH="0" baseline="0" smtClean="0">
            <a:ln>
              <a:noFill/>
            </a:ln>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7578</TotalTime>
  <Words>1842</Words>
  <Application>Microsoft Office PowerPoint</Application>
  <PresentationFormat>Custom</PresentationFormat>
  <Paragraphs>480</Paragraphs>
  <Slides>48</Slides>
  <Notes>30</Notes>
  <HiddenSlides>0</HiddenSlides>
  <MMClips>15</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1_Office Theme</vt:lpstr>
      <vt:lpstr>Metro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Periodical Cicadas</dc:title>
  <dc:creator>Help Desk</dc:creator>
  <cp:lastModifiedBy>Shelley Tender</cp:lastModifiedBy>
  <cp:revision>278</cp:revision>
  <cp:lastPrinted>2016-02-04T21:06:44Z</cp:lastPrinted>
  <dcterms:created xsi:type="dcterms:W3CDTF">2016-01-21T17:07:50Z</dcterms:created>
  <dcterms:modified xsi:type="dcterms:W3CDTF">2016-05-20T14:16:24Z</dcterms:modified>
</cp:coreProperties>
</file>